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2" r:id="rId6"/>
    <p:sldMasterId id="2147483700" r:id="rId7"/>
  </p:sldMasterIdLst>
  <p:notesMasterIdLst>
    <p:notesMasterId r:id="rId52"/>
  </p:notesMasterIdLst>
  <p:sldIdLst>
    <p:sldId id="368" r:id="rId8"/>
    <p:sldId id="268" r:id="rId9"/>
    <p:sldId id="2147469745" r:id="rId10"/>
    <p:sldId id="2147469746" r:id="rId11"/>
    <p:sldId id="2147469747" r:id="rId12"/>
    <p:sldId id="2147469748" r:id="rId13"/>
    <p:sldId id="2147469749" r:id="rId14"/>
    <p:sldId id="369" r:id="rId15"/>
    <p:sldId id="392" r:id="rId16"/>
    <p:sldId id="400" r:id="rId17"/>
    <p:sldId id="2147469744" r:id="rId18"/>
    <p:sldId id="2147469740" r:id="rId19"/>
    <p:sldId id="4109" r:id="rId20"/>
    <p:sldId id="2147469750" r:id="rId21"/>
    <p:sldId id="2147469751" r:id="rId22"/>
    <p:sldId id="2147469769" r:id="rId23"/>
    <p:sldId id="2147469752" r:id="rId24"/>
    <p:sldId id="2147469753" r:id="rId25"/>
    <p:sldId id="2147469754" r:id="rId26"/>
    <p:sldId id="2147469770" r:id="rId27"/>
    <p:sldId id="2147469755" r:id="rId28"/>
    <p:sldId id="2147469756" r:id="rId29"/>
    <p:sldId id="2147469757" r:id="rId30"/>
    <p:sldId id="2147469758" r:id="rId31"/>
    <p:sldId id="2147469759" r:id="rId32"/>
    <p:sldId id="2147469760" r:id="rId33"/>
    <p:sldId id="2147469761" r:id="rId34"/>
    <p:sldId id="2147374957" r:id="rId35"/>
    <p:sldId id="2147374929" r:id="rId36"/>
    <p:sldId id="2147374958" r:id="rId37"/>
    <p:sldId id="2147374960" r:id="rId38"/>
    <p:sldId id="2147374961" r:id="rId39"/>
    <p:sldId id="2147374959" r:id="rId40"/>
    <p:sldId id="2147469762" r:id="rId41"/>
    <p:sldId id="2147374938" r:id="rId42"/>
    <p:sldId id="2147469763" r:id="rId43"/>
    <p:sldId id="2147374941" r:id="rId44"/>
    <p:sldId id="2147374939" r:id="rId45"/>
    <p:sldId id="2147374940" r:id="rId46"/>
    <p:sldId id="2147469764" r:id="rId47"/>
    <p:sldId id="2147469765" r:id="rId48"/>
    <p:sldId id="2147469766" r:id="rId49"/>
    <p:sldId id="2147469768" r:id="rId50"/>
    <p:sldId id="214746976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B5979-9D0A-4B9D-AB8E-ACB9AF906E9A}" v="3" dt="2023-05-03T16:30:33.276"/>
    <p1510:client id="{2E8FA7C1-6817-479D-A11F-EA38798C0BFC}" v="10" dt="2023-05-03T18:05:18.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78" autoAdjust="0"/>
  </p:normalViewPr>
  <p:slideViewPr>
    <p:cSldViewPr snapToGrid="0">
      <p:cViewPr varScale="1">
        <p:scale>
          <a:sx n="47" d="100"/>
          <a:sy n="47" d="100"/>
        </p:scale>
        <p:origin x="13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usi, Adeola Didi" userId="7479be31-7518-4811-9f7a-066ff6d337ee" providerId="ADAL" clId="{2C9B5979-9D0A-4B9D-AB8E-ACB9AF906E9A}"/>
    <pc:docChg chg="custSel modSld">
      <pc:chgData name="Adeusi, Adeola Didi" userId="7479be31-7518-4811-9f7a-066ff6d337ee" providerId="ADAL" clId="{2C9B5979-9D0A-4B9D-AB8E-ACB9AF906E9A}" dt="2023-05-03T16:30:49.646" v="24" actId="255"/>
      <pc:docMkLst>
        <pc:docMk/>
      </pc:docMkLst>
      <pc:sldChg chg="addSp modSp mod">
        <pc:chgData name="Adeusi, Adeola Didi" userId="7479be31-7518-4811-9f7a-066ff6d337ee" providerId="ADAL" clId="{2C9B5979-9D0A-4B9D-AB8E-ACB9AF906E9A}" dt="2023-05-03T16:28:55.261" v="5" actId="1076"/>
        <pc:sldMkLst>
          <pc:docMk/>
          <pc:sldMk cId="2860218228" sldId="2147469746"/>
        </pc:sldMkLst>
        <pc:spChg chg="mod">
          <ac:chgData name="Adeusi, Adeola Didi" userId="7479be31-7518-4811-9f7a-066ff6d337ee" providerId="ADAL" clId="{2C9B5979-9D0A-4B9D-AB8E-ACB9AF906E9A}" dt="2023-05-03T16:28:30.908" v="0" actId="1076"/>
          <ac:spMkLst>
            <pc:docMk/>
            <pc:sldMk cId="2860218228" sldId="2147469746"/>
            <ac:spMk id="8" creationId="{F53CD0F0-4352-712E-BB66-CB24EF2C5A73}"/>
          </ac:spMkLst>
        </pc:spChg>
        <pc:picChg chg="add mod">
          <ac:chgData name="Adeusi, Adeola Didi" userId="7479be31-7518-4811-9f7a-066ff6d337ee" providerId="ADAL" clId="{2C9B5979-9D0A-4B9D-AB8E-ACB9AF906E9A}" dt="2023-05-03T16:28:55.261" v="5" actId="1076"/>
          <ac:picMkLst>
            <pc:docMk/>
            <pc:sldMk cId="2860218228" sldId="2147469746"/>
            <ac:picMk id="5" creationId="{FD104302-1A1A-8870-4D21-198F8000EF3C}"/>
          </ac:picMkLst>
        </pc:picChg>
      </pc:sldChg>
      <pc:sldChg chg="delSp modSp mod">
        <pc:chgData name="Adeusi, Adeola Didi" userId="7479be31-7518-4811-9f7a-066ff6d337ee" providerId="ADAL" clId="{2C9B5979-9D0A-4B9D-AB8E-ACB9AF906E9A}" dt="2023-05-03T16:29:03.655" v="7" actId="21"/>
        <pc:sldMkLst>
          <pc:docMk/>
          <pc:sldMk cId="163075961" sldId="2147469747"/>
        </pc:sldMkLst>
        <pc:spChg chg="del">
          <ac:chgData name="Adeusi, Adeola Didi" userId="7479be31-7518-4811-9f7a-066ff6d337ee" providerId="ADAL" clId="{2C9B5979-9D0A-4B9D-AB8E-ACB9AF906E9A}" dt="2023-05-03T16:29:03.655" v="7" actId="21"/>
          <ac:spMkLst>
            <pc:docMk/>
            <pc:sldMk cId="163075961" sldId="2147469747"/>
            <ac:spMk id="5" creationId="{16B52DFC-83B7-A9D2-00E1-643D1D1889B3}"/>
          </ac:spMkLst>
        </pc:spChg>
        <pc:graphicFrameChg chg="mod">
          <ac:chgData name="Adeusi, Adeola Didi" userId="7479be31-7518-4811-9f7a-066ff6d337ee" providerId="ADAL" clId="{2C9B5979-9D0A-4B9D-AB8E-ACB9AF906E9A}" dt="2023-05-03T16:29:00.329" v="6" actId="1076"/>
          <ac:graphicFrameMkLst>
            <pc:docMk/>
            <pc:sldMk cId="163075961" sldId="2147469747"/>
            <ac:graphicFrameMk id="8" creationId="{2FFFFA5D-15A9-42E0-354C-F80486870578}"/>
          </ac:graphicFrameMkLst>
        </pc:graphicFrameChg>
      </pc:sldChg>
      <pc:sldChg chg="addSp modSp mod">
        <pc:chgData name="Adeusi, Adeola Didi" userId="7479be31-7518-4811-9f7a-066ff6d337ee" providerId="ADAL" clId="{2C9B5979-9D0A-4B9D-AB8E-ACB9AF906E9A}" dt="2023-05-03T16:29:40.904" v="13" actId="1076"/>
        <pc:sldMkLst>
          <pc:docMk/>
          <pc:sldMk cId="3362507862" sldId="2147469750"/>
        </pc:sldMkLst>
        <pc:spChg chg="mod">
          <ac:chgData name="Adeusi, Adeola Didi" userId="7479be31-7518-4811-9f7a-066ff6d337ee" providerId="ADAL" clId="{2C9B5979-9D0A-4B9D-AB8E-ACB9AF906E9A}" dt="2023-05-03T16:29:37.883" v="12" actId="14100"/>
          <ac:spMkLst>
            <pc:docMk/>
            <pc:sldMk cId="3362507862" sldId="2147469750"/>
            <ac:spMk id="4" creationId="{91D402C4-B036-95F6-511E-ED593475B532}"/>
          </ac:spMkLst>
        </pc:spChg>
        <pc:graphicFrameChg chg="mod">
          <ac:chgData name="Adeusi, Adeola Didi" userId="7479be31-7518-4811-9f7a-066ff6d337ee" providerId="ADAL" clId="{2C9B5979-9D0A-4B9D-AB8E-ACB9AF906E9A}" dt="2023-05-03T16:29:40.904" v="13" actId="1076"/>
          <ac:graphicFrameMkLst>
            <pc:docMk/>
            <pc:sldMk cId="3362507862" sldId="2147469750"/>
            <ac:graphicFrameMk id="3" creationId="{E7ABFBE0-8F5A-BCB1-C358-E1E155EE0393}"/>
          </ac:graphicFrameMkLst>
        </pc:graphicFrameChg>
        <pc:picChg chg="add mod">
          <ac:chgData name="Adeusi, Adeola Didi" userId="7479be31-7518-4811-9f7a-066ff6d337ee" providerId="ADAL" clId="{2C9B5979-9D0A-4B9D-AB8E-ACB9AF906E9A}" dt="2023-05-03T16:29:34.725" v="11" actId="1076"/>
          <ac:picMkLst>
            <pc:docMk/>
            <pc:sldMk cId="3362507862" sldId="2147469750"/>
            <ac:picMk id="7" creationId="{94C1BF11-1B42-E44B-F48C-2F79FAA589A6}"/>
          </ac:picMkLst>
        </pc:picChg>
      </pc:sldChg>
      <pc:sldChg chg="addSp delSp modSp mod">
        <pc:chgData name="Adeusi, Adeola Didi" userId="7479be31-7518-4811-9f7a-066ff6d337ee" providerId="ADAL" clId="{2C9B5979-9D0A-4B9D-AB8E-ACB9AF906E9A}" dt="2023-05-03T16:30:49.646" v="24" actId="255"/>
        <pc:sldMkLst>
          <pc:docMk/>
          <pc:sldMk cId="2985556695" sldId="2147469751"/>
        </pc:sldMkLst>
        <pc:spChg chg="mod">
          <ac:chgData name="Adeusi, Adeola Didi" userId="7479be31-7518-4811-9f7a-066ff6d337ee" providerId="ADAL" clId="{2C9B5979-9D0A-4B9D-AB8E-ACB9AF906E9A}" dt="2023-05-03T16:30:13.053" v="16" actId="1076"/>
          <ac:spMkLst>
            <pc:docMk/>
            <pc:sldMk cId="2985556695" sldId="2147469751"/>
            <ac:spMk id="2" creationId="{39875F12-0EA1-2B80-5701-980A32F2CF2D}"/>
          </ac:spMkLst>
        </pc:spChg>
        <pc:spChg chg="mod">
          <ac:chgData name="Adeusi, Adeola Didi" userId="7479be31-7518-4811-9f7a-066ff6d337ee" providerId="ADAL" clId="{2C9B5979-9D0A-4B9D-AB8E-ACB9AF906E9A}" dt="2023-05-03T16:30:49.646" v="24" actId="255"/>
          <ac:spMkLst>
            <pc:docMk/>
            <pc:sldMk cId="2985556695" sldId="2147469751"/>
            <ac:spMk id="3" creationId="{2859AAFE-8798-0E0E-A846-D9946682CA0E}"/>
          </ac:spMkLst>
        </pc:spChg>
        <pc:spChg chg="del">
          <ac:chgData name="Adeusi, Adeola Didi" userId="7479be31-7518-4811-9f7a-066ff6d337ee" providerId="ADAL" clId="{2C9B5979-9D0A-4B9D-AB8E-ACB9AF906E9A}" dt="2023-05-03T16:30:04.523" v="15" actId="21"/>
          <ac:spMkLst>
            <pc:docMk/>
            <pc:sldMk cId="2985556695" sldId="2147469751"/>
            <ac:spMk id="4" creationId="{2352FC54-870A-1BD2-089E-955BA86893AA}"/>
          </ac:spMkLst>
        </pc:spChg>
        <pc:picChg chg="add mod">
          <ac:chgData name="Adeusi, Adeola Didi" userId="7479be31-7518-4811-9f7a-066ff6d337ee" providerId="ADAL" clId="{2C9B5979-9D0A-4B9D-AB8E-ACB9AF906E9A}" dt="2023-05-03T16:30:43.458" v="23" actId="1076"/>
          <ac:picMkLst>
            <pc:docMk/>
            <pc:sldMk cId="2985556695" sldId="2147469751"/>
            <ac:picMk id="7" creationId="{05CAEB62-D0CC-6B38-1D27-10D5EE6C3443}"/>
          </ac:picMkLst>
        </pc:picChg>
      </pc:sldChg>
    </pc:docChg>
  </pc:docChgLst>
  <pc:docChgLst>
    <pc:chgData name="McNichols, Susan" userId="6e556259-1f6d-4c6a-a295-3f42ff1c321f" providerId="ADAL" clId="{2E8FA7C1-6817-479D-A11F-EA38798C0BFC}"/>
    <pc:docChg chg="undo custSel addSld delSld modSld sldOrd">
      <pc:chgData name="McNichols, Susan" userId="6e556259-1f6d-4c6a-a295-3f42ff1c321f" providerId="ADAL" clId="{2E8FA7C1-6817-479D-A11F-EA38798C0BFC}" dt="2023-05-03T18:05:31.235" v="180" actId="20577"/>
      <pc:docMkLst>
        <pc:docMk/>
      </pc:docMkLst>
      <pc:sldChg chg="del">
        <pc:chgData name="McNichols, Susan" userId="6e556259-1f6d-4c6a-a295-3f42ff1c321f" providerId="ADAL" clId="{2E8FA7C1-6817-479D-A11F-EA38798C0BFC}" dt="2023-05-03T17:56:55.847" v="28" actId="47"/>
        <pc:sldMkLst>
          <pc:docMk/>
          <pc:sldMk cId="3292067922" sldId="379"/>
        </pc:sldMkLst>
      </pc:sldChg>
      <pc:sldChg chg="modSp mod">
        <pc:chgData name="McNichols, Susan" userId="6e556259-1f6d-4c6a-a295-3f42ff1c321f" providerId="ADAL" clId="{2E8FA7C1-6817-479D-A11F-EA38798C0BFC}" dt="2023-05-03T17:58:28.596" v="72" actId="20577"/>
        <pc:sldMkLst>
          <pc:docMk/>
          <pc:sldMk cId="3488578154" sldId="2147374929"/>
        </pc:sldMkLst>
        <pc:spChg chg="mod">
          <ac:chgData name="McNichols, Susan" userId="6e556259-1f6d-4c6a-a295-3f42ff1c321f" providerId="ADAL" clId="{2E8FA7C1-6817-479D-A11F-EA38798C0BFC}" dt="2023-05-03T17:57:46.487" v="64" actId="947"/>
          <ac:spMkLst>
            <pc:docMk/>
            <pc:sldMk cId="3488578154" sldId="2147374929"/>
            <ac:spMk id="21" creationId="{C0F9F77C-D84F-44A3-B50D-18297DBDB377}"/>
          </ac:spMkLst>
        </pc:spChg>
        <pc:spChg chg="mod">
          <ac:chgData name="McNichols, Susan" userId="6e556259-1f6d-4c6a-a295-3f42ff1c321f" providerId="ADAL" clId="{2E8FA7C1-6817-479D-A11F-EA38798C0BFC}" dt="2023-05-03T17:58:19.742" v="69" actId="947"/>
          <ac:spMkLst>
            <pc:docMk/>
            <pc:sldMk cId="3488578154" sldId="2147374929"/>
            <ac:spMk id="22" creationId="{6912D18C-AC7A-40CA-8F89-2FDD061B2715}"/>
          </ac:spMkLst>
        </pc:spChg>
        <pc:spChg chg="mod">
          <ac:chgData name="McNichols, Susan" userId="6e556259-1f6d-4c6a-a295-3f42ff1c321f" providerId="ADAL" clId="{2E8FA7C1-6817-479D-A11F-EA38798C0BFC}" dt="2023-05-03T17:58:28.596" v="72" actId="20577"/>
          <ac:spMkLst>
            <pc:docMk/>
            <pc:sldMk cId="3488578154" sldId="2147374929"/>
            <ac:spMk id="23" creationId="{3CCFB859-7174-4F58-A183-7389E7BE4CAF}"/>
          </ac:spMkLst>
        </pc:spChg>
        <pc:spChg chg="mod">
          <ac:chgData name="McNichols, Susan" userId="6e556259-1f6d-4c6a-a295-3f42ff1c321f" providerId="ADAL" clId="{2E8FA7C1-6817-479D-A11F-EA38798C0BFC}" dt="2023-05-03T17:57:53.342" v="65" actId="947"/>
          <ac:spMkLst>
            <pc:docMk/>
            <pc:sldMk cId="3488578154" sldId="2147374929"/>
            <ac:spMk id="26" creationId="{46A5E23E-FBA8-43CF-8F13-BF62AC797212}"/>
          </ac:spMkLst>
        </pc:spChg>
        <pc:spChg chg="mod">
          <ac:chgData name="McNichols, Susan" userId="6e556259-1f6d-4c6a-a295-3f42ff1c321f" providerId="ADAL" clId="{2E8FA7C1-6817-479D-A11F-EA38798C0BFC}" dt="2023-05-03T17:58:06.022" v="67"/>
          <ac:spMkLst>
            <pc:docMk/>
            <pc:sldMk cId="3488578154" sldId="2147374929"/>
            <ac:spMk id="27" creationId="{A960AD5F-2B58-40A2-9477-72E30102C593}"/>
          </ac:spMkLst>
        </pc:spChg>
        <pc:spChg chg="mod">
          <ac:chgData name="McNichols, Susan" userId="6e556259-1f6d-4c6a-a295-3f42ff1c321f" providerId="ADAL" clId="{2E8FA7C1-6817-479D-A11F-EA38798C0BFC}" dt="2023-05-03T17:58:07.965" v="68"/>
          <ac:spMkLst>
            <pc:docMk/>
            <pc:sldMk cId="3488578154" sldId="2147374929"/>
            <ac:spMk id="28" creationId="{36D6996F-5B81-45DC-87FF-DE73E69441AB}"/>
          </ac:spMkLst>
        </pc:spChg>
        <pc:spChg chg="mod">
          <ac:chgData name="McNichols, Susan" userId="6e556259-1f6d-4c6a-a295-3f42ff1c321f" providerId="ADAL" clId="{2E8FA7C1-6817-479D-A11F-EA38798C0BFC}" dt="2023-05-03T17:57:58.584" v="66" actId="947"/>
          <ac:spMkLst>
            <pc:docMk/>
            <pc:sldMk cId="3488578154" sldId="2147374929"/>
            <ac:spMk id="31" creationId="{874CD6A3-98EC-4BE7-A7FC-854D11523D59}"/>
          </ac:spMkLst>
        </pc:spChg>
      </pc:sldChg>
      <pc:sldChg chg="modSp mod">
        <pc:chgData name="McNichols, Susan" userId="6e556259-1f6d-4c6a-a295-3f42ff1c321f" providerId="ADAL" clId="{2E8FA7C1-6817-479D-A11F-EA38798C0BFC}" dt="2023-05-03T18:01:00.559" v="105" actId="947"/>
        <pc:sldMkLst>
          <pc:docMk/>
          <pc:sldMk cId="3776304652" sldId="2147374939"/>
        </pc:sldMkLst>
        <pc:spChg chg="mod">
          <ac:chgData name="McNichols, Susan" userId="6e556259-1f6d-4c6a-a295-3f42ff1c321f" providerId="ADAL" clId="{2E8FA7C1-6817-479D-A11F-EA38798C0BFC}" dt="2023-05-03T18:01:00.559" v="105" actId="947"/>
          <ac:spMkLst>
            <pc:docMk/>
            <pc:sldMk cId="3776304652" sldId="2147374939"/>
            <ac:spMk id="4" creationId="{FF5A1B08-7EA0-4F5E-B0C9-EEF3EAC595B5}"/>
          </ac:spMkLst>
        </pc:spChg>
      </pc:sldChg>
      <pc:sldChg chg="modSp mod">
        <pc:chgData name="McNichols, Susan" userId="6e556259-1f6d-4c6a-a295-3f42ff1c321f" providerId="ADAL" clId="{2E8FA7C1-6817-479D-A11F-EA38798C0BFC}" dt="2023-05-03T18:00:36.568" v="98"/>
        <pc:sldMkLst>
          <pc:docMk/>
          <pc:sldMk cId="2975502652" sldId="2147374941"/>
        </pc:sldMkLst>
        <pc:spChg chg="mod">
          <ac:chgData name="McNichols, Susan" userId="6e556259-1f6d-4c6a-a295-3f42ff1c321f" providerId="ADAL" clId="{2E8FA7C1-6817-479D-A11F-EA38798C0BFC}" dt="2023-05-03T18:00:36.568" v="98"/>
          <ac:spMkLst>
            <pc:docMk/>
            <pc:sldMk cId="2975502652" sldId="2147374941"/>
            <ac:spMk id="5" creationId="{B1898B2D-03A0-4B27-ABB2-0AB43392A713}"/>
          </ac:spMkLst>
        </pc:spChg>
        <pc:spChg chg="mod">
          <ac:chgData name="McNichols, Susan" userId="6e556259-1f6d-4c6a-a295-3f42ff1c321f" providerId="ADAL" clId="{2E8FA7C1-6817-479D-A11F-EA38798C0BFC}" dt="2023-05-03T18:00:35.165" v="97"/>
          <ac:spMkLst>
            <pc:docMk/>
            <pc:sldMk cId="2975502652" sldId="2147374941"/>
            <ac:spMk id="6" creationId="{35C2C4B2-2A32-41FA-83C1-C5A9DA16883C}"/>
          </ac:spMkLst>
        </pc:spChg>
      </pc:sldChg>
      <pc:sldChg chg="modSp mod">
        <pc:chgData name="McNichols, Susan" userId="6e556259-1f6d-4c6a-a295-3f42ff1c321f" providerId="ADAL" clId="{2E8FA7C1-6817-479D-A11F-EA38798C0BFC}" dt="2023-05-03T17:59:19.562" v="81" actId="20577"/>
        <pc:sldMkLst>
          <pc:docMk/>
          <pc:sldMk cId="1724289857" sldId="2147374960"/>
        </pc:sldMkLst>
        <pc:spChg chg="mod">
          <ac:chgData name="McNichols, Susan" userId="6e556259-1f6d-4c6a-a295-3f42ff1c321f" providerId="ADAL" clId="{2E8FA7C1-6817-479D-A11F-EA38798C0BFC}" dt="2023-05-03T17:58:59.933" v="78" actId="20577"/>
          <ac:spMkLst>
            <pc:docMk/>
            <pc:sldMk cId="1724289857" sldId="2147374960"/>
            <ac:spMk id="21" creationId="{C0F9F77C-D84F-44A3-B50D-18297DBDB377}"/>
          </ac:spMkLst>
        </pc:spChg>
        <pc:spChg chg="mod">
          <ac:chgData name="McNichols, Susan" userId="6e556259-1f6d-4c6a-a295-3f42ff1c321f" providerId="ADAL" clId="{2E8FA7C1-6817-479D-A11F-EA38798C0BFC}" dt="2023-05-03T17:59:06.600" v="79"/>
          <ac:spMkLst>
            <pc:docMk/>
            <pc:sldMk cId="1724289857" sldId="2147374960"/>
            <ac:spMk id="22" creationId="{6912D18C-AC7A-40CA-8F89-2FDD061B2715}"/>
          </ac:spMkLst>
        </pc:spChg>
        <pc:spChg chg="mod">
          <ac:chgData name="McNichols, Susan" userId="6e556259-1f6d-4c6a-a295-3f42ff1c321f" providerId="ADAL" clId="{2E8FA7C1-6817-479D-A11F-EA38798C0BFC}" dt="2023-05-03T17:59:12.897" v="80"/>
          <ac:spMkLst>
            <pc:docMk/>
            <pc:sldMk cId="1724289857" sldId="2147374960"/>
            <ac:spMk id="23" creationId="{3CCFB859-7174-4F58-A183-7389E7BE4CAF}"/>
          </ac:spMkLst>
        </pc:spChg>
        <pc:spChg chg="mod">
          <ac:chgData name="McNichols, Susan" userId="6e556259-1f6d-4c6a-a295-3f42ff1c321f" providerId="ADAL" clId="{2E8FA7C1-6817-479D-A11F-EA38798C0BFC}" dt="2023-05-03T17:58:46.521" v="73"/>
          <ac:spMkLst>
            <pc:docMk/>
            <pc:sldMk cId="1724289857" sldId="2147374960"/>
            <ac:spMk id="26" creationId="{46A5E23E-FBA8-43CF-8F13-BF62AC797212}"/>
          </ac:spMkLst>
        </pc:spChg>
        <pc:spChg chg="mod">
          <ac:chgData name="McNichols, Susan" userId="6e556259-1f6d-4c6a-a295-3f42ff1c321f" providerId="ADAL" clId="{2E8FA7C1-6817-479D-A11F-EA38798C0BFC}" dt="2023-05-03T17:58:48.757" v="74"/>
          <ac:spMkLst>
            <pc:docMk/>
            <pc:sldMk cId="1724289857" sldId="2147374960"/>
            <ac:spMk id="27" creationId="{A960AD5F-2B58-40A2-9477-72E30102C593}"/>
          </ac:spMkLst>
        </pc:spChg>
        <pc:spChg chg="mod">
          <ac:chgData name="McNichols, Susan" userId="6e556259-1f6d-4c6a-a295-3f42ff1c321f" providerId="ADAL" clId="{2E8FA7C1-6817-479D-A11F-EA38798C0BFC}" dt="2023-05-03T17:58:50.844" v="75"/>
          <ac:spMkLst>
            <pc:docMk/>
            <pc:sldMk cId="1724289857" sldId="2147374960"/>
            <ac:spMk id="28" creationId="{36D6996F-5B81-45DC-87FF-DE73E69441AB}"/>
          </ac:spMkLst>
        </pc:spChg>
        <pc:spChg chg="mod">
          <ac:chgData name="McNichols, Susan" userId="6e556259-1f6d-4c6a-a295-3f42ff1c321f" providerId="ADAL" clId="{2E8FA7C1-6817-479D-A11F-EA38798C0BFC}" dt="2023-05-03T17:59:19.562" v="81" actId="20577"/>
          <ac:spMkLst>
            <pc:docMk/>
            <pc:sldMk cId="1724289857" sldId="2147374960"/>
            <ac:spMk id="31" creationId="{874CD6A3-98EC-4BE7-A7FC-854D11523D59}"/>
          </ac:spMkLst>
        </pc:spChg>
      </pc:sldChg>
      <pc:sldChg chg="modSp mod">
        <pc:chgData name="McNichols, Susan" userId="6e556259-1f6d-4c6a-a295-3f42ff1c321f" providerId="ADAL" clId="{2E8FA7C1-6817-479D-A11F-EA38798C0BFC}" dt="2023-05-03T17:59:53.480" v="90" actId="947"/>
        <pc:sldMkLst>
          <pc:docMk/>
          <pc:sldMk cId="3244007780" sldId="2147374961"/>
        </pc:sldMkLst>
        <pc:spChg chg="mod">
          <ac:chgData name="McNichols, Susan" userId="6e556259-1f6d-4c6a-a295-3f42ff1c321f" providerId="ADAL" clId="{2E8FA7C1-6817-479D-A11F-EA38798C0BFC}" dt="2023-05-03T17:59:43.475" v="88" actId="20577"/>
          <ac:spMkLst>
            <pc:docMk/>
            <pc:sldMk cId="3244007780" sldId="2147374961"/>
            <ac:spMk id="21" creationId="{C0F9F77C-D84F-44A3-B50D-18297DBDB377}"/>
          </ac:spMkLst>
        </pc:spChg>
        <pc:spChg chg="mod">
          <ac:chgData name="McNichols, Susan" userId="6e556259-1f6d-4c6a-a295-3f42ff1c321f" providerId="ADAL" clId="{2E8FA7C1-6817-479D-A11F-EA38798C0BFC}" dt="2023-05-03T17:59:48.724" v="89" actId="947"/>
          <ac:spMkLst>
            <pc:docMk/>
            <pc:sldMk cId="3244007780" sldId="2147374961"/>
            <ac:spMk id="22" creationId="{6912D18C-AC7A-40CA-8F89-2FDD061B2715}"/>
          </ac:spMkLst>
        </pc:spChg>
        <pc:spChg chg="mod">
          <ac:chgData name="McNichols, Susan" userId="6e556259-1f6d-4c6a-a295-3f42ff1c321f" providerId="ADAL" clId="{2E8FA7C1-6817-479D-A11F-EA38798C0BFC}" dt="2023-05-03T17:59:53.480" v="90" actId="947"/>
          <ac:spMkLst>
            <pc:docMk/>
            <pc:sldMk cId="3244007780" sldId="2147374961"/>
            <ac:spMk id="23" creationId="{3CCFB859-7174-4F58-A183-7389E7BE4CAF}"/>
          </ac:spMkLst>
        </pc:spChg>
        <pc:spChg chg="mod">
          <ac:chgData name="McNichols, Susan" userId="6e556259-1f6d-4c6a-a295-3f42ff1c321f" providerId="ADAL" clId="{2E8FA7C1-6817-479D-A11F-EA38798C0BFC}" dt="2023-05-03T17:59:32.592" v="82"/>
          <ac:spMkLst>
            <pc:docMk/>
            <pc:sldMk cId="3244007780" sldId="2147374961"/>
            <ac:spMk id="26" creationId="{46A5E23E-FBA8-43CF-8F13-BF62AC797212}"/>
          </ac:spMkLst>
        </pc:spChg>
        <pc:spChg chg="mod">
          <ac:chgData name="McNichols, Susan" userId="6e556259-1f6d-4c6a-a295-3f42ff1c321f" providerId="ADAL" clId="{2E8FA7C1-6817-479D-A11F-EA38798C0BFC}" dt="2023-05-03T17:59:37.231" v="84"/>
          <ac:spMkLst>
            <pc:docMk/>
            <pc:sldMk cId="3244007780" sldId="2147374961"/>
            <ac:spMk id="27" creationId="{A960AD5F-2B58-40A2-9477-72E30102C593}"/>
          </ac:spMkLst>
        </pc:spChg>
        <pc:spChg chg="mod">
          <ac:chgData name="McNichols, Susan" userId="6e556259-1f6d-4c6a-a295-3f42ff1c321f" providerId="ADAL" clId="{2E8FA7C1-6817-479D-A11F-EA38798C0BFC}" dt="2023-05-03T17:59:38.670" v="85"/>
          <ac:spMkLst>
            <pc:docMk/>
            <pc:sldMk cId="3244007780" sldId="2147374961"/>
            <ac:spMk id="28" creationId="{36D6996F-5B81-45DC-87FF-DE73E69441AB}"/>
          </ac:spMkLst>
        </pc:spChg>
        <pc:spChg chg="mod">
          <ac:chgData name="McNichols, Susan" userId="6e556259-1f6d-4c6a-a295-3f42ff1c321f" providerId="ADAL" clId="{2E8FA7C1-6817-479D-A11F-EA38798C0BFC}" dt="2023-05-03T17:59:34.841" v="83"/>
          <ac:spMkLst>
            <pc:docMk/>
            <pc:sldMk cId="3244007780" sldId="2147374961"/>
            <ac:spMk id="31" creationId="{874CD6A3-98EC-4BE7-A7FC-854D11523D59}"/>
          </ac:spMkLst>
        </pc:spChg>
      </pc:sldChg>
      <pc:sldChg chg="modSp mod">
        <pc:chgData name="McNichols, Susan" userId="6e556259-1f6d-4c6a-a295-3f42ff1c321f" providerId="ADAL" clId="{2E8FA7C1-6817-479D-A11F-EA38798C0BFC}" dt="2023-05-03T17:35:39.650" v="14" actId="20577"/>
        <pc:sldMkLst>
          <pc:docMk/>
          <pc:sldMk cId="2487714736" sldId="2147469754"/>
        </pc:sldMkLst>
        <pc:spChg chg="mod">
          <ac:chgData name="McNichols, Susan" userId="6e556259-1f6d-4c6a-a295-3f42ff1c321f" providerId="ADAL" clId="{2E8FA7C1-6817-479D-A11F-EA38798C0BFC}" dt="2023-05-03T17:35:39.650" v="14" actId="20577"/>
          <ac:spMkLst>
            <pc:docMk/>
            <pc:sldMk cId="2487714736" sldId="2147469754"/>
            <ac:spMk id="7" creationId="{692E11A7-2386-81FF-D00E-A9A7ACAF545E}"/>
          </ac:spMkLst>
        </pc:spChg>
      </pc:sldChg>
      <pc:sldChg chg="modSp mod">
        <pc:chgData name="McNichols, Susan" userId="6e556259-1f6d-4c6a-a295-3f42ff1c321f" providerId="ADAL" clId="{2E8FA7C1-6817-479D-A11F-EA38798C0BFC}" dt="2023-05-03T17:35:54.784" v="24" actId="20577"/>
        <pc:sldMkLst>
          <pc:docMk/>
          <pc:sldMk cId="433585672" sldId="2147469760"/>
        </pc:sldMkLst>
        <pc:spChg chg="mod">
          <ac:chgData name="McNichols, Susan" userId="6e556259-1f6d-4c6a-a295-3f42ff1c321f" providerId="ADAL" clId="{2E8FA7C1-6817-479D-A11F-EA38798C0BFC}" dt="2023-05-03T17:35:54.784" v="24" actId="20577"/>
          <ac:spMkLst>
            <pc:docMk/>
            <pc:sldMk cId="433585672" sldId="2147469760"/>
            <ac:spMk id="7" creationId="{B2BE0328-2762-37A9-7467-28FB1D72DECA}"/>
          </ac:spMkLst>
        </pc:spChg>
      </pc:sldChg>
      <pc:sldChg chg="modSp mod setBg">
        <pc:chgData name="McNichols, Susan" userId="6e556259-1f6d-4c6a-a295-3f42ff1c321f" providerId="ADAL" clId="{2E8FA7C1-6817-479D-A11F-EA38798C0BFC}" dt="2023-05-03T18:04:24.430" v="112" actId="207"/>
        <pc:sldMkLst>
          <pc:docMk/>
          <pc:sldMk cId="997330279" sldId="2147469761"/>
        </pc:sldMkLst>
        <pc:spChg chg="mod">
          <ac:chgData name="McNichols, Susan" userId="6e556259-1f6d-4c6a-a295-3f42ff1c321f" providerId="ADAL" clId="{2E8FA7C1-6817-479D-A11F-EA38798C0BFC}" dt="2023-05-03T18:04:08.923" v="109" actId="207"/>
          <ac:spMkLst>
            <pc:docMk/>
            <pc:sldMk cId="997330279" sldId="2147469761"/>
            <ac:spMk id="8" creationId="{40BBA442-839B-65EF-01BC-4EAB3593A865}"/>
          </ac:spMkLst>
        </pc:spChg>
        <pc:spChg chg="mod">
          <ac:chgData name="McNichols, Susan" userId="6e556259-1f6d-4c6a-a295-3f42ff1c321f" providerId="ADAL" clId="{2E8FA7C1-6817-479D-A11F-EA38798C0BFC}" dt="2023-05-03T18:04:17.799" v="111" actId="207"/>
          <ac:spMkLst>
            <pc:docMk/>
            <pc:sldMk cId="997330279" sldId="2147469761"/>
            <ac:spMk id="9" creationId="{9815D7D6-279B-3C6F-9FA4-5A2FC7356AE1}"/>
          </ac:spMkLst>
        </pc:spChg>
        <pc:spChg chg="mod">
          <ac:chgData name="McNichols, Susan" userId="6e556259-1f6d-4c6a-a295-3f42ff1c321f" providerId="ADAL" clId="{2E8FA7C1-6817-479D-A11F-EA38798C0BFC}" dt="2023-05-03T18:04:24.430" v="112" actId="207"/>
          <ac:spMkLst>
            <pc:docMk/>
            <pc:sldMk cId="997330279" sldId="2147469761"/>
            <ac:spMk id="10" creationId="{18EA3DCE-9674-3E31-2DD1-80B936251117}"/>
          </ac:spMkLst>
        </pc:spChg>
      </pc:sldChg>
      <pc:sldChg chg="modSp mod">
        <pc:chgData name="McNichols, Susan" userId="6e556259-1f6d-4c6a-a295-3f42ff1c321f" providerId="ADAL" clId="{2E8FA7C1-6817-479D-A11F-EA38798C0BFC}" dt="2023-05-03T18:00:13.028" v="94" actId="947"/>
        <pc:sldMkLst>
          <pc:docMk/>
          <pc:sldMk cId="2969124110" sldId="2147469762"/>
        </pc:sldMkLst>
        <pc:spChg chg="mod">
          <ac:chgData name="McNichols, Susan" userId="6e556259-1f6d-4c6a-a295-3f42ff1c321f" providerId="ADAL" clId="{2E8FA7C1-6817-479D-A11F-EA38798C0BFC}" dt="2023-05-03T18:00:13.028" v="94" actId="947"/>
          <ac:spMkLst>
            <pc:docMk/>
            <pc:sldMk cId="2969124110" sldId="2147469762"/>
            <ac:spMk id="7" creationId="{56C28360-6A93-8E23-1E22-DDE4696B8D20}"/>
          </ac:spMkLst>
        </pc:spChg>
      </pc:sldChg>
      <pc:sldChg chg="modSp add mod ord">
        <pc:chgData name="McNichols, Susan" userId="6e556259-1f6d-4c6a-a295-3f42ff1c321f" providerId="ADAL" clId="{2E8FA7C1-6817-479D-A11F-EA38798C0BFC}" dt="2023-05-03T17:57:07.273" v="62" actId="20577"/>
        <pc:sldMkLst>
          <pc:docMk/>
          <pc:sldMk cId="1078473491" sldId="2147469769"/>
        </pc:sldMkLst>
        <pc:spChg chg="mod">
          <ac:chgData name="McNichols, Susan" userId="6e556259-1f6d-4c6a-a295-3f42ff1c321f" providerId="ADAL" clId="{2E8FA7C1-6817-479D-A11F-EA38798C0BFC}" dt="2023-05-03T17:57:07.273" v="62" actId="20577"/>
          <ac:spMkLst>
            <pc:docMk/>
            <pc:sldMk cId="1078473491" sldId="2147469769"/>
            <ac:spMk id="6" creationId="{C7A34477-722D-E8EB-48A0-B37527C7F3AF}"/>
          </ac:spMkLst>
        </pc:spChg>
      </pc:sldChg>
      <pc:sldChg chg="add del">
        <pc:chgData name="McNichols, Susan" userId="6e556259-1f6d-4c6a-a295-3f42ff1c321f" providerId="ADAL" clId="{2E8FA7C1-6817-479D-A11F-EA38798C0BFC}" dt="2023-05-03T18:05:00.503" v="114"/>
        <pc:sldMkLst>
          <pc:docMk/>
          <pc:sldMk cId="503519149" sldId="2147469770"/>
        </pc:sldMkLst>
      </pc:sldChg>
      <pc:sldChg chg="modSp add mod setBg">
        <pc:chgData name="McNichols, Susan" userId="6e556259-1f6d-4c6a-a295-3f42ff1c321f" providerId="ADAL" clId="{2E8FA7C1-6817-479D-A11F-EA38798C0BFC}" dt="2023-05-03T18:05:31.235" v="180" actId="20577"/>
        <pc:sldMkLst>
          <pc:docMk/>
          <pc:sldMk cId="725891153" sldId="2147469770"/>
        </pc:sldMkLst>
        <pc:spChg chg="mod">
          <ac:chgData name="McNichols, Susan" userId="6e556259-1f6d-4c6a-a295-3f42ff1c321f" providerId="ADAL" clId="{2E8FA7C1-6817-479D-A11F-EA38798C0BFC}" dt="2023-05-03T18:05:31.235" v="180" actId="20577"/>
          <ac:spMkLst>
            <pc:docMk/>
            <pc:sldMk cId="725891153" sldId="2147469770"/>
            <ac:spMk id="10" creationId="{18EA3DCE-9674-3E31-2DD1-80B936251117}"/>
          </ac:spMkLst>
        </pc:spChg>
      </pc:sldChg>
      <pc:sldChg chg="add del setBg">
        <pc:chgData name="McNichols, Susan" userId="6e556259-1f6d-4c6a-a295-3f42ff1c321f" providerId="ADAL" clId="{2E8FA7C1-6817-479D-A11F-EA38798C0BFC}" dt="2023-05-03T18:05:09.121" v="116"/>
        <pc:sldMkLst>
          <pc:docMk/>
          <pc:sldMk cId="1692296018" sldId="21474697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E8B6F-72FC-4523-8366-CC0ADD2576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3522C9-9FB8-4CFF-9FBC-B6EE7598A9A2}">
      <dgm:prSet phldrT="[Text]"/>
      <dgm:spPr/>
      <dgm:t>
        <a:bodyPr/>
        <a:lstStyle/>
        <a:p>
          <a:r>
            <a:rPr lang="en-US" dirty="0"/>
            <a:t>Webinar Objectives</a:t>
          </a:r>
        </a:p>
      </dgm:t>
    </dgm:pt>
    <dgm:pt modelId="{A5DFF5A5-CE5B-48A2-8421-70503E663B6D}" type="parTrans" cxnId="{A8809355-69BD-471D-B77C-C7A9F19478B6}">
      <dgm:prSet/>
      <dgm:spPr/>
      <dgm:t>
        <a:bodyPr/>
        <a:lstStyle/>
        <a:p>
          <a:endParaRPr lang="en-US"/>
        </a:p>
      </dgm:t>
    </dgm:pt>
    <dgm:pt modelId="{90E58EDA-D74F-4BE4-A952-FA0CC21A6581}" type="sibTrans" cxnId="{A8809355-69BD-471D-B77C-C7A9F19478B6}">
      <dgm:prSet/>
      <dgm:spPr/>
      <dgm:t>
        <a:bodyPr/>
        <a:lstStyle/>
        <a:p>
          <a:endParaRPr lang="en-US"/>
        </a:p>
      </dgm:t>
    </dgm:pt>
    <dgm:pt modelId="{7A1C74C9-0161-4E04-886B-87EEC4607874}">
      <dgm:prSet phldrT="[Text]"/>
      <dgm:spPr/>
      <dgm:t>
        <a:bodyPr/>
        <a:lstStyle/>
        <a:p>
          <a:r>
            <a:rPr lang="en-US"/>
            <a:t>Corning Overview and Supplier Expectations </a:t>
          </a:r>
        </a:p>
      </dgm:t>
    </dgm:pt>
    <dgm:pt modelId="{23D23B64-85F7-4284-B528-3DDF0AB2020D}" type="parTrans" cxnId="{2F238D89-720F-4227-A121-FDFA3A9A85F6}">
      <dgm:prSet/>
      <dgm:spPr/>
      <dgm:t>
        <a:bodyPr/>
        <a:lstStyle/>
        <a:p>
          <a:endParaRPr lang="en-US"/>
        </a:p>
      </dgm:t>
    </dgm:pt>
    <dgm:pt modelId="{66AF47EC-440E-4DEA-9B76-B0AE139D0E7E}" type="sibTrans" cxnId="{2F238D89-720F-4227-A121-FDFA3A9A85F6}">
      <dgm:prSet/>
      <dgm:spPr/>
      <dgm:t>
        <a:bodyPr/>
        <a:lstStyle/>
        <a:p>
          <a:endParaRPr lang="en-US"/>
        </a:p>
      </dgm:t>
    </dgm:pt>
    <dgm:pt modelId="{0642216C-2610-4361-9ECA-696095D19F9A}">
      <dgm:prSet phldrT="[Text]"/>
      <dgm:spPr/>
      <dgm:t>
        <a:bodyPr/>
        <a:lstStyle/>
        <a:p>
          <a:r>
            <a:rPr lang="en-US"/>
            <a:t>Introduction to Greenhouse Gases</a:t>
          </a:r>
        </a:p>
      </dgm:t>
    </dgm:pt>
    <dgm:pt modelId="{7915A39A-5117-4E69-B367-4904806EA41A}" type="parTrans" cxnId="{0D73AB33-FBBC-4AA9-8FE0-596C8969B287}">
      <dgm:prSet/>
      <dgm:spPr/>
      <dgm:t>
        <a:bodyPr/>
        <a:lstStyle/>
        <a:p>
          <a:endParaRPr lang="en-US"/>
        </a:p>
      </dgm:t>
    </dgm:pt>
    <dgm:pt modelId="{D9E8C337-B0F5-493B-9E73-C76A20B68BC3}" type="sibTrans" cxnId="{0D73AB33-FBBC-4AA9-8FE0-596C8969B287}">
      <dgm:prSet/>
      <dgm:spPr/>
      <dgm:t>
        <a:bodyPr/>
        <a:lstStyle/>
        <a:p>
          <a:endParaRPr lang="en-US"/>
        </a:p>
      </dgm:t>
    </dgm:pt>
    <dgm:pt modelId="{0F59E3AB-0023-4676-985C-246C543E0858}">
      <dgm:prSet phldrT="[Text]"/>
      <dgm:spPr/>
      <dgm:t>
        <a:bodyPr/>
        <a:lstStyle/>
        <a:p>
          <a:r>
            <a:rPr lang="en-US"/>
            <a:t>Next Steps and Resources</a:t>
          </a:r>
        </a:p>
      </dgm:t>
    </dgm:pt>
    <dgm:pt modelId="{6D7AD82C-E265-432D-A9CB-F25F5FDE84DC}" type="parTrans" cxnId="{9585ECE2-09ED-4BB3-9F9D-8BEA77A4E674}">
      <dgm:prSet/>
      <dgm:spPr/>
      <dgm:t>
        <a:bodyPr/>
        <a:lstStyle/>
        <a:p>
          <a:endParaRPr lang="en-US"/>
        </a:p>
      </dgm:t>
    </dgm:pt>
    <dgm:pt modelId="{2F124A40-04D9-439B-8896-06D02CD98187}" type="sibTrans" cxnId="{9585ECE2-09ED-4BB3-9F9D-8BEA77A4E674}">
      <dgm:prSet/>
      <dgm:spPr/>
      <dgm:t>
        <a:bodyPr/>
        <a:lstStyle/>
        <a:p>
          <a:endParaRPr lang="en-US"/>
        </a:p>
      </dgm:t>
    </dgm:pt>
    <dgm:pt modelId="{585450EC-79CF-4B1D-934B-99EE6E913D15}">
      <dgm:prSet/>
      <dgm:spPr/>
      <dgm:t>
        <a:bodyPr/>
        <a:lstStyle/>
        <a:p>
          <a:r>
            <a:rPr lang="en-US"/>
            <a:t>GHG Inventory Overview </a:t>
          </a:r>
        </a:p>
      </dgm:t>
    </dgm:pt>
    <dgm:pt modelId="{F6DA1803-0FBD-4260-B1D5-262E3786739A}" type="parTrans" cxnId="{FCAD131D-2753-4ADD-BEA6-2C4306B9DE38}">
      <dgm:prSet/>
      <dgm:spPr/>
      <dgm:t>
        <a:bodyPr/>
        <a:lstStyle/>
        <a:p>
          <a:endParaRPr lang="en-US"/>
        </a:p>
      </dgm:t>
    </dgm:pt>
    <dgm:pt modelId="{E2EED7C1-1D68-4267-BE6C-F7661F67E611}" type="sibTrans" cxnId="{FCAD131D-2753-4ADD-BEA6-2C4306B9DE38}">
      <dgm:prSet/>
      <dgm:spPr/>
      <dgm:t>
        <a:bodyPr/>
        <a:lstStyle/>
        <a:p>
          <a:endParaRPr lang="en-US"/>
        </a:p>
      </dgm:t>
    </dgm:pt>
    <dgm:pt modelId="{209F43E3-E1C3-4C49-9A8C-83BB337D7919}">
      <dgm:prSet/>
      <dgm:spPr/>
      <dgm:t>
        <a:bodyPr/>
        <a:lstStyle/>
        <a:p>
          <a:r>
            <a:rPr lang="en-US"/>
            <a:t>GHG Calculation and CDP Reporting</a:t>
          </a:r>
        </a:p>
      </dgm:t>
    </dgm:pt>
    <dgm:pt modelId="{AEAD9BAD-471B-4D0B-86DE-958408A876E6}" type="parTrans" cxnId="{7CD0FB6F-D1A0-491B-99E0-9DC50B66774D}">
      <dgm:prSet/>
      <dgm:spPr/>
      <dgm:t>
        <a:bodyPr/>
        <a:lstStyle/>
        <a:p>
          <a:endParaRPr lang="en-US"/>
        </a:p>
      </dgm:t>
    </dgm:pt>
    <dgm:pt modelId="{CD0D3710-4AED-44B4-8128-50E8E71F5551}" type="sibTrans" cxnId="{7CD0FB6F-D1A0-491B-99E0-9DC50B66774D}">
      <dgm:prSet/>
      <dgm:spPr/>
      <dgm:t>
        <a:bodyPr/>
        <a:lstStyle/>
        <a:p>
          <a:endParaRPr lang="en-US"/>
        </a:p>
      </dgm:t>
    </dgm:pt>
    <dgm:pt modelId="{8B57BFA1-FEC7-4E4D-98EE-D2A899288DCD}" type="pres">
      <dgm:prSet presAssocID="{0B6E8B6F-72FC-4523-8366-CC0ADD257641}" presName="linear" presStyleCnt="0">
        <dgm:presLayoutVars>
          <dgm:animLvl val="lvl"/>
          <dgm:resizeHandles val="exact"/>
        </dgm:presLayoutVars>
      </dgm:prSet>
      <dgm:spPr/>
    </dgm:pt>
    <dgm:pt modelId="{E650B2F7-9477-482E-8758-D0B09C2A8890}" type="pres">
      <dgm:prSet presAssocID="{253522C9-9FB8-4CFF-9FBC-B6EE7598A9A2}" presName="parentText" presStyleLbl="node1" presStyleIdx="0" presStyleCnt="6">
        <dgm:presLayoutVars>
          <dgm:chMax val="0"/>
          <dgm:bulletEnabled val="1"/>
        </dgm:presLayoutVars>
      </dgm:prSet>
      <dgm:spPr/>
    </dgm:pt>
    <dgm:pt modelId="{DD59004C-D1E1-46CF-A8FD-08B2407D2824}" type="pres">
      <dgm:prSet presAssocID="{90E58EDA-D74F-4BE4-A952-FA0CC21A6581}" presName="spacer" presStyleCnt="0"/>
      <dgm:spPr/>
    </dgm:pt>
    <dgm:pt modelId="{3DB583CD-FBE6-4D24-855A-68EB981EC348}" type="pres">
      <dgm:prSet presAssocID="{7A1C74C9-0161-4E04-886B-87EEC4607874}" presName="parentText" presStyleLbl="node1" presStyleIdx="1" presStyleCnt="6" custLinFactNeighborX="-9278" custLinFactNeighborY="-29757">
        <dgm:presLayoutVars>
          <dgm:chMax val="0"/>
          <dgm:bulletEnabled val="1"/>
        </dgm:presLayoutVars>
      </dgm:prSet>
      <dgm:spPr/>
    </dgm:pt>
    <dgm:pt modelId="{6B8327DE-B41A-4BEE-B8B0-9158B7BF9E04}" type="pres">
      <dgm:prSet presAssocID="{66AF47EC-440E-4DEA-9B76-B0AE139D0E7E}" presName="spacer" presStyleCnt="0"/>
      <dgm:spPr/>
    </dgm:pt>
    <dgm:pt modelId="{D5C5F609-DF0B-4136-828F-ECF329853067}" type="pres">
      <dgm:prSet presAssocID="{0642216C-2610-4361-9ECA-696095D19F9A}" presName="parentText" presStyleLbl="node1" presStyleIdx="2" presStyleCnt="6">
        <dgm:presLayoutVars>
          <dgm:chMax val="0"/>
          <dgm:bulletEnabled val="1"/>
        </dgm:presLayoutVars>
      </dgm:prSet>
      <dgm:spPr/>
    </dgm:pt>
    <dgm:pt modelId="{3CC71C70-0FEB-4814-A147-B2925B227183}" type="pres">
      <dgm:prSet presAssocID="{D9E8C337-B0F5-493B-9E73-C76A20B68BC3}" presName="spacer" presStyleCnt="0"/>
      <dgm:spPr/>
    </dgm:pt>
    <dgm:pt modelId="{E1312D33-B7FD-4051-BC44-706378A9D99E}" type="pres">
      <dgm:prSet presAssocID="{585450EC-79CF-4B1D-934B-99EE6E913D15}" presName="parentText" presStyleLbl="node1" presStyleIdx="3" presStyleCnt="6">
        <dgm:presLayoutVars>
          <dgm:chMax val="0"/>
          <dgm:bulletEnabled val="1"/>
        </dgm:presLayoutVars>
      </dgm:prSet>
      <dgm:spPr/>
    </dgm:pt>
    <dgm:pt modelId="{F424B65E-728B-47CA-A6C3-23AF83AD4765}" type="pres">
      <dgm:prSet presAssocID="{E2EED7C1-1D68-4267-BE6C-F7661F67E611}" presName="spacer" presStyleCnt="0"/>
      <dgm:spPr/>
    </dgm:pt>
    <dgm:pt modelId="{EBB4C85D-9BA1-4096-B669-F0DCF834CA33}" type="pres">
      <dgm:prSet presAssocID="{209F43E3-E1C3-4C49-9A8C-83BB337D7919}" presName="parentText" presStyleLbl="node1" presStyleIdx="4" presStyleCnt="6">
        <dgm:presLayoutVars>
          <dgm:chMax val="0"/>
          <dgm:bulletEnabled val="1"/>
        </dgm:presLayoutVars>
      </dgm:prSet>
      <dgm:spPr/>
    </dgm:pt>
    <dgm:pt modelId="{99C5380F-352A-45CB-A874-EAA7F243B91E}" type="pres">
      <dgm:prSet presAssocID="{CD0D3710-4AED-44B4-8128-50E8E71F5551}" presName="spacer" presStyleCnt="0"/>
      <dgm:spPr/>
    </dgm:pt>
    <dgm:pt modelId="{9F852C1B-5AD7-4947-85FA-D0B6C8E384DD}" type="pres">
      <dgm:prSet presAssocID="{0F59E3AB-0023-4676-985C-246C543E0858}" presName="parentText" presStyleLbl="node1" presStyleIdx="5" presStyleCnt="6">
        <dgm:presLayoutVars>
          <dgm:chMax val="0"/>
          <dgm:bulletEnabled val="1"/>
        </dgm:presLayoutVars>
      </dgm:prSet>
      <dgm:spPr/>
    </dgm:pt>
  </dgm:ptLst>
  <dgm:cxnLst>
    <dgm:cxn modelId="{CF2B570E-DC1A-438C-99DB-C6513557E287}" type="presOf" srcId="{0B6E8B6F-72FC-4523-8366-CC0ADD257641}" destId="{8B57BFA1-FEC7-4E4D-98EE-D2A899288DCD}" srcOrd="0" destOrd="0" presId="urn:microsoft.com/office/officeart/2005/8/layout/vList2"/>
    <dgm:cxn modelId="{FCAD131D-2753-4ADD-BEA6-2C4306B9DE38}" srcId="{0B6E8B6F-72FC-4523-8366-CC0ADD257641}" destId="{585450EC-79CF-4B1D-934B-99EE6E913D15}" srcOrd="3" destOrd="0" parTransId="{F6DA1803-0FBD-4260-B1D5-262E3786739A}" sibTransId="{E2EED7C1-1D68-4267-BE6C-F7661F67E611}"/>
    <dgm:cxn modelId="{0D73AB33-FBBC-4AA9-8FE0-596C8969B287}" srcId="{0B6E8B6F-72FC-4523-8366-CC0ADD257641}" destId="{0642216C-2610-4361-9ECA-696095D19F9A}" srcOrd="2" destOrd="0" parTransId="{7915A39A-5117-4E69-B367-4904806EA41A}" sibTransId="{D9E8C337-B0F5-493B-9E73-C76A20B68BC3}"/>
    <dgm:cxn modelId="{B09F603C-0354-45E6-90F0-C19D207E89F3}" type="presOf" srcId="{0F59E3AB-0023-4676-985C-246C543E0858}" destId="{9F852C1B-5AD7-4947-85FA-D0B6C8E384DD}" srcOrd="0" destOrd="0" presId="urn:microsoft.com/office/officeart/2005/8/layout/vList2"/>
    <dgm:cxn modelId="{5BA05768-AD6B-4A9B-BCD3-730EF65C233D}" type="presOf" srcId="{209F43E3-E1C3-4C49-9A8C-83BB337D7919}" destId="{EBB4C85D-9BA1-4096-B669-F0DCF834CA33}" srcOrd="0" destOrd="0" presId="urn:microsoft.com/office/officeart/2005/8/layout/vList2"/>
    <dgm:cxn modelId="{7CD0FB6F-D1A0-491B-99E0-9DC50B66774D}" srcId="{0B6E8B6F-72FC-4523-8366-CC0ADD257641}" destId="{209F43E3-E1C3-4C49-9A8C-83BB337D7919}" srcOrd="4" destOrd="0" parTransId="{AEAD9BAD-471B-4D0B-86DE-958408A876E6}" sibTransId="{CD0D3710-4AED-44B4-8128-50E8E71F5551}"/>
    <dgm:cxn modelId="{A8809355-69BD-471D-B77C-C7A9F19478B6}" srcId="{0B6E8B6F-72FC-4523-8366-CC0ADD257641}" destId="{253522C9-9FB8-4CFF-9FBC-B6EE7598A9A2}" srcOrd="0" destOrd="0" parTransId="{A5DFF5A5-CE5B-48A2-8421-70503E663B6D}" sibTransId="{90E58EDA-D74F-4BE4-A952-FA0CC21A6581}"/>
    <dgm:cxn modelId="{D89DE478-01A5-4085-9D55-1676322D569A}" type="presOf" srcId="{0642216C-2610-4361-9ECA-696095D19F9A}" destId="{D5C5F609-DF0B-4136-828F-ECF329853067}" srcOrd="0" destOrd="0" presId="urn:microsoft.com/office/officeart/2005/8/layout/vList2"/>
    <dgm:cxn modelId="{E0360689-2238-463C-82A9-FE0B93DA6FA5}" type="presOf" srcId="{7A1C74C9-0161-4E04-886B-87EEC4607874}" destId="{3DB583CD-FBE6-4D24-855A-68EB981EC348}" srcOrd="0" destOrd="0" presId="urn:microsoft.com/office/officeart/2005/8/layout/vList2"/>
    <dgm:cxn modelId="{2F238D89-720F-4227-A121-FDFA3A9A85F6}" srcId="{0B6E8B6F-72FC-4523-8366-CC0ADD257641}" destId="{7A1C74C9-0161-4E04-886B-87EEC4607874}" srcOrd="1" destOrd="0" parTransId="{23D23B64-85F7-4284-B528-3DDF0AB2020D}" sibTransId="{66AF47EC-440E-4DEA-9B76-B0AE139D0E7E}"/>
    <dgm:cxn modelId="{F701C291-8145-472B-91E7-AF7A3AB45FC1}" type="presOf" srcId="{253522C9-9FB8-4CFF-9FBC-B6EE7598A9A2}" destId="{E650B2F7-9477-482E-8758-D0B09C2A8890}" srcOrd="0" destOrd="0" presId="urn:microsoft.com/office/officeart/2005/8/layout/vList2"/>
    <dgm:cxn modelId="{259A0EBA-BFD1-424D-9959-B48515C0738D}" type="presOf" srcId="{585450EC-79CF-4B1D-934B-99EE6E913D15}" destId="{E1312D33-B7FD-4051-BC44-706378A9D99E}" srcOrd="0" destOrd="0" presId="urn:microsoft.com/office/officeart/2005/8/layout/vList2"/>
    <dgm:cxn modelId="{9585ECE2-09ED-4BB3-9F9D-8BEA77A4E674}" srcId="{0B6E8B6F-72FC-4523-8366-CC0ADD257641}" destId="{0F59E3AB-0023-4676-985C-246C543E0858}" srcOrd="5" destOrd="0" parTransId="{6D7AD82C-E265-432D-A9CB-F25F5FDE84DC}" sibTransId="{2F124A40-04D9-439B-8896-06D02CD98187}"/>
    <dgm:cxn modelId="{54BD69DA-0399-4C99-A250-8C9BD4C84CA2}" type="presParOf" srcId="{8B57BFA1-FEC7-4E4D-98EE-D2A899288DCD}" destId="{E650B2F7-9477-482E-8758-D0B09C2A8890}" srcOrd="0" destOrd="0" presId="urn:microsoft.com/office/officeart/2005/8/layout/vList2"/>
    <dgm:cxn modelId="{0F6343D0-3337-4F77-88EE-FAEFCF674E38}" type="presParOf" srcId="{8B57BFA1-FEC7-4E4D-98EE-D2A899288DCD}" destId="{DD59004C-D1E1-46CF-A8FD-08B2407D2824}" srcOrd="1" destOrd="0" presId="urn:microsoft.com/office/officeart/2005/8/layout/vList2"/>
    <dgm:cxn modelId="{4E4151CD-2F0F-4670-97E9-B808F159F9F7}" type="presParOf" srcId="{8B57BFA1-FEC7-4E4D-98EE-D2A899288DCD}" destId="{3DB583CD-FBE6-4D24-855A-68EB981EC348}" srcOrd="2" destOrd="0" presId="urn:microsoft.com/office/officeart/2005/8/layout/vList2"/>
    <dgm:cxn modelId="{DBF5A536-6FAB-423C-920C-E8AB903C9381}" type="presParOf" srcId="{8B57BFA1-FEC7-4E4D-98EE-D2A899288DCD}" destId="{6B8327DE-B41A-4BEE-B8B0-9158B7BF9E04}" srcOrd="3" destOrd="0" presId="urn:microsoft.com/office/officeart/2005/8/layout/vList2"/>
    <dgm:cxn modelId="{CA3989BE-5A78-4EDE-B586-316A620099A4}" type="presParOf" srcId="{8B57BFA1-FEC7-4E4D-98EE-D2A899288DCD}" destId="{D5C5F609-DF0B-4136-828F-ECF329853067}" srcOrd="4" destOrd="0" presId="urn:microsoft.com/office/officeart/2005/8/layout/vList2"/>
    <dgm:cxn modelId="{09FE89CE-76B7-43AB-86DF-C91C1948A68D}" type="presParOf" srcId="{8B57BFA1-FEC7-4E4D-98EE-D2A899288DCD}" destId="{3CC71C70-0FEB-4814-A147-B2925B227183}" srcOrd="5" destOrd="0" presId="urn:microsoft.com/office/officeart/2005/8/layout/vList2"/>
    <dgm:cxn modelId="{23E62096-654D-4517-87A2-7F725BC2E276}" type="presParOf" srcId="{8B57BFA1-FEC7-4E4D-98EE-D2A899288DCD}" destId="{E1312D33-B7FD-4051-BC44-706378A9D99E}" srcOrd="6" destOrd="0" presId="urn:microsoft.com/office/officeart/2005/8/layout/vList2"/>
    <dgm:cxn modelId="{A039C11F-117B-4DB4-9C33-0F94473B77B4}" type="presParOf" srcId="{8B57BFA1-FEC7-4E4D-98EE-D2A899288DCD}" destId="{F424B65E-728B-47CA-A6C3-23AF83AD4765}" srcOrd="7" destOrd="0" presId="urn:microsoft.com/office/officeart/2005/8/layout/vList2"/>
    <dgm:cxn modelId="{C425F83C-B3D8-4F8B-82B8-089CE57F9D19}" type="presParOf" srcId="{8B57BFA1-FEC7-4E4D-98EE-D2A899288DCD}" destId="{EBB4C85D-9BA1-4096-B669-F0DCF834CA33}" srcOrd="8" destOrd="0" presId="urn:microsoft.com/office/officeart/2005/8/layout/vList2"/>
    <dgm:cxn modelId="{1FC232FB-78B0-417B-81B6-8AD284C5AC90}" type="presParOf" srcId="{8B57BFA1-FEC7-4E4D-98EE-D2A899288DCD}" destId="{99C5380F-352A-45CB-A874-EAA7F243B91E}" srcOrd="9" destOrd="0" presId="urn:microsoft.com/office/officeart/2005/8/layout/vList2"/>
    <dgm:cxn modelId="{DBF63AA5-1910-41C1-B8A0-ECCF97ACA883}" type="presParOf" srcId="{8B57BFA1-FEC7-4E4D-98EE-D2A899288DCD}" destId="{9F852C1B-5AD7-4947-85FA-D0B6C8E384D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8BAA-09BA-4516-9D12-AEBFCCD8CE58}" type="doc">
      <dgm:prSet loTypeId="urn:microsoft.com/office/officeart/2005/8/layout/chevron1" loCatId="process" qsTypeId="urn:microsoft.com/office/officeart/2005/8/quickstyle/simple1" qsCatId="simple" csTypeId="urn:microsoft.com/office/officeart/2005/8/colors/accent1_2" csCatId="accent1" phldr="1"/>
      <dgm:spPr/>
    </dgm:pt>
    <dgm:pt modelId="{74123367-362D-43FA-A4E2-F39C94D33551}">
      <dgm:prSet phldrT="[Text]" custT="1"/>
      <dgm:spPr/>
      <dgm:t>
        <a:bodyPr/>
        <a:lstStyle/>
        <a:p>
          <a:pPr rtl="0"/>
          <a:r>
            <a:rPr lang="en-US" sz="1800" dirty="0"/>
            <a:t>Program</a:t>
          </a:r>
          <a:r>
            <a:rPr lang="en-US" sz="1800" dirty="0">
              <a:latin typeface="Arial"/>
            </a:rPr>
            <a:t> </a:t>
          </a:r>
          <a:endParaRPr lang="en-US" sz="1800" dirty="0"/>
        </a:p>
        <a:p>
          <a:pPr rtl="0"/>
          <a:r>
            <a:rPr lang="en-US" sz="1800" dirty="0"/>
            <a:t>Deployment</a:t>
          </a:r>
          <a:r>
            <a:rPr lang="en-US" sz="1800" dirty="0">
              <a:latin typeface="Arial"/>
            </a:rPr>
            <a:t> </a:t>
          </a:r>
          <a:endParaRPr lang="en-US" sz="1800" dirty="0"/>
        </a:p>
      </dgm:t>
    </dgm:pt>
    <dgm:pt modelId="{C761DC30-D19D-4296-88E4-5D5D3CB4F14B}" type="parTrans" cxnId="{8FACBB3E-8F4D-464C-B707-D75433BB0255}">
      <dgm:prSet/>
      <dgm:spPr/>
      <dgm:t>
        <a:bodyPr/>
        <a:lstStyle/>
        <a:p>
          <a:endParaRPr lang="en-US"/>
        </a:p>
      </dgm:t>
    </dgm:pt>
    <dgm:pt modelId="{F412615B-14AC-4D77-8F3C-78EA720BED37}" type="sibTrans" cxnId="{8FACBB3E-8F4D-464C-B707-D75433BB0255}">
      <dgm:prSet/>
      <dgm:spPr/>
      <dgm:t>
        <a:bodyPr/>
        <a:lstStyle/>
        <a:p>
          <a:endParaRPr lang="en-US"/>
        </a:p>
      </dgm:t>
    </dgm:pt>
    <dgm:pt modelId="{6B9F2E35-BFCC-42DD-B5AD-EAC8129A1D68}">
      <dgm:prSet phldrT="[Text]" custT="1"/>
      <dgm:spPr/>
      <dgm:t>
        <a:bodyPr/>
        <a:lstStyle/>
        <a:p>
          <a:pPr rtl="0"/>
          <a:r>
            <a:rPr lang="en-US" sz="1800"/>
            <a:t>Active Engagement</a:t>
          </a:r>
          <a:r>
            <a:rPr lang="en-US" sz="1800">
              <a:latin typeface="Arial"/>
            </a:rPr>
            <a:t> </a:t>
          </a:r>
          <a:endParaRPr lang="en-US" sz="1800"/>
        </a:p>
      </dgm:t>
    </dgm:pt>
    <dgm:pt modelId="{11B59545-F62F-421A-957A-0AB6D27E2324}" type="parTrans" cxnId="{B11E298C-B203-44CA-A0FB-4209CBC6E023}">
      <dgm:prSet/>
      <dgm:spPr/>
      <dgm:t>
        <a:bodyPr/>
        <a:lstStyle/>
        <a:p>
          <a:endParaRPr lang="en-US"/>
        </a:p>
      </dgm:t>
    </dgm:pt>
    <dgm:pt modelId="{2C21C917-F519-4A26-BB8F-DCC63E1998A2}" type="sibTrans" cxnId="{B11E298C-B203-44CA-A0FB-4209CBC6E023}">
      <dgm:prSet/>
      <dgm:spPr/>
      <dgm:t>
        <a:bodyPr/>
        <a:lstStyle/>
        <a:p>
          <a:endParaRPr lang="en-US"/>
        </a:p>
      </dgm:t>
    </dgm:pt>
    <dgm:pt modelId="{97F9FD81-7222-47D7-AAB9-F175A69F73AB}">
      <dgm:prSet phldrT="[Text]" custT="1"/>
      <dgm:spPr/>
      <dgm:t>
        <a:bodyPr/>
        <a:lstStyle/>
        <a:p>
          <a:r>
            <a:rPr lang="en-US" sz="1800"/>
            <a:t>Emission Reduction Plan</a:t>
          </a:r>
        </a:p>
      </dgm:t>
    </dgm:pt>
    <dgm:pt modelId="{2A227130-3317-412D-9081-D2AC223A297F}" type="parTrans" cxnId="{82FF166E-C93C-4744-AE07-B3539A658DD4}">
      <dgm:prSet/>
      <dgm:spPr/>
      <dgm:t>
        <a:bodyPr/>
        <a:lstStyle/>
        <a:p>
          <a:endParaRPr lang="en-US"/>
        </a:p>
      </dgm:t>
    </dgm:pt>
    <dgm:pt modelId="{1CF9C3DC-E666-4998-B93A-97225AE930AA}" type="sibTrans" cxnId="{82FF166E-C93C-4744-AE07-B3539A658DD4}">
      <dgm:prSet/>
      <dgm:spPr/>
      <dgm:t>
        <a:bodyPr/>
        <a:lstStyle/>
        <a:p>
          <a:endParaRPr lang="en-US"/>
        </a:p>
      </dgm:t>
    </dgm:pt>
    <dgm:pt modelId="{3EFA0F08-DBDD-4D8E-89F7-70C1DFF5F8BB}" type="pres">
      <dgm:prSet presAssocID="{596A8BAA-09BA-4516-9D12-AEBFCCD8CE58}" presName="Name0" presStyleCnt="0">
        <dgm:presLayoutVars>
          <dgm:dir/>
          <dgm:animLvl val="lvl"/>
          <dgm:resizeHandles val="exact"/>
        </dgm:presLayoutVars>
      </dgm:prSet>
      <dgm:spPr/>
    </dgm:pt>
    <dgm:pt modelId="{C33FBCAC-EC1D-4920-B84D-F310493D349E}" type="pres">
      <dgm:prSet presAssocID="{74123367-362D-43FA-A4E2-F39C94D33551}" presName="parTxOnly" presStyleLbl="node1" presStyleIdx="0" presStyleCnt="3">
        <dgm:presLayoutVars>
          <dgm:chMax val="0"/>
          <dgm:chPref val="0"/>
          <dgm:bulletEnabled val="1"/>
        </dgm:presLayoutVars>
      </dgm:prSet>
      <dgm:spPr/>
    </dgm:pt>
    <dgm:pt modelId="{911A1617-6894-4312-B4BB-CB3CE7E58A7D}" type="pres">
      <dgm:prSet presAssocID="{F412615B-14AC-4D77-8F3C-78EA720BED37}" presName="parTxOnlySpace" presStyleCnt="0"/>
      <dgm:spPr/>
    </dgm:pt>
    <dgm:pt modelId="{A84F29F1-44BF-4321-8379-9C9037E51E7B}" type="pres">
      <dgm:prSet presAssocID="{6B9F2E35-BFCC-42DD-B5AD-EAC8129A1D68}" presName="parTxOnly" presStyleLbl="node1" presStyleIdx="1" presStyleCnt="3" custLinFactNeighborX="-15579" custLinFactNeighborY="7561">
        <dgm:presLayoutVars>
          <dgm:chMax val="0"/>
          <dgm:chPref val="0"/>
          <dgm:bulletEnabled val="1"/>
        </dgm:presLayoutVars>
      </dgm:prSet>
      <dgm:spPr/>
    </dgm:pt>
    <dgm:pt modelId="{B76BCC55-86B9-4836-84A5-1BCDFC07259D}" type="pres">
      <dgm:prSet presAssocID="{2C21C917-F519-4A26-BB8F-DCC63E1998A2}" presName="parTxOnlySpace" presStyleCnt="0"/>
      <dgm:spPr/>
    </dgm:pt>
    <dgm:pt modelId="{2DCB3C4A-C05B-4B97-AB54-817A7AC99887}" type="pres">
      <dgm:prSet presAssocID="{97F9FD81-7222-47D7-AAB9-F175A69F73AB}" presName="parTxOnly" presStyleLbl="node1" presStyleIdx="2" presStyleCnt="3">
        <dgm:presLayoutVars>
          <dgm:chMax val="0"/>
          <dgm:chPref val="0"/>
          <dgm:bulletEnabled val="1"/>
        </dgm:presLayoutVars>
      </dgm:prSet>
      <dgm:spPr/>
    </dgm:pt>
  </dgm:ptLst>
  <dgm:cxnLst>
    <dgm:cxn modelId="{DB815B16-7E14-45CB-8C10-3AF2A53E19C7}" type="presOf" srcId="{97F9FD81-7222-47D7-AAB9-F175A69F73AB}" destId="{2DCB3C4A-C05B-4B97-AB54-817A7AC99887}" srcOrd="0" destOrd="0" presId="urn:microsoft.com/office/officeart/2005/8/layout/chevron1"/>
    <dgm:cxn modelId="{1C072B19-73D6-4FC7-A52C-A5D551CEC21C}" type="presOf" srcId="{6B9F2E35-BFCC-42DD-B5AD-EAC8129A1D68}" destId="{A84F29F1-44BF-4321-8379-9C9037E51E7B}" srcOrd="0" destOrd="0" presId="urn:microsoft.com/office/officeart/2005/8/layout/chevron1"/>
    <dgm:cxn modelId="{8740BC1F-915B-4499-8A0C-2D58BFCBEF89}" type="presOf" srcId="{596A8BAA-09BA-4516-9D12-AEBFCCD8CE58}" destId="{3EFA0F08-DBDD-4D8E-89F7-70C1DFF5F8BB}" srcOrd="0" destOrd="0" presId="urn:microsoft.com/office/officeart/2005/8/layout/chevron1"/>
    <dgm:cxn modelId="{8FACBB3E-8F4D-464C-B707-D75433BB0255}" srcId="{596A8BAA-09BA-4516-9D12-AEBFCCD8CE58}" destId="{74123367-362D-43FA-A4E2-F39C94D33551}" srcOrd="0" destOrd="0" parTransId="{C761DC30-D19D-4296-88E4-5D5D3CB4F14B}" sibTransId="{F412615B-14AC-4D77-8F3C-78EA720BED37}"/>
    <dgm:cxn modelId="{50D6F75B-EC3A-46A4-B4B4-62BE9F8015FD}" type="presOf" srcId="{74123367-362D-43FA-A4E2-F39C94D33551}" destId="{C33FBCAC-EC1D-4920-B84D-F310493D349E}" srcOrd="0" destOrd="0" presId="urn:microsoft.com/office/officeart/2005/8/layout/chevron1"/>
    <dgm:cxn modelId="{82FF166E-C93C-4744-AE07-B3539A658DD4}" srcId="{596A8BAA-09BA-4516-9D12-AEBFCCD8CE58}" destId="{97F9FD81-7222-47D7-AAB9-F175A69F73AB}" srcOrd="2" destOrd="0" parTransId="{2A227130-3317-412D-9081-D2AC223A297F}" sibTransId="{1CF9C3DC-E666-4998-B93A-97225AE930AA}"/>
    <dgm:cxn modelId="{B11E298C-B203-44CA-A0FB-4209CBC6E023}" srcId="{596A8BAA-09BA-4516-9D12-AEBFCCD8CE58}" destId="{6B9F2E35-BFCC-42DD-B5AD-EAC8129A1D68}" srcOrd="1" destOrd="0" parTransId="{11B59545-F62F-421A-957A-0AB6D27E2324}" sibTransId="{2C21C917-F519-4A26-BB8F-DCC63E1998A2}"/>
    <dgm:cxn modelId="{98B70F30-E029-4096-84D5-0AA452DDB6F9}" type="presParOf" srcId="{3EFA0F08-DBDD-4D8E-89F7-70C1DFF5F8BB}" destId="{C33FBCAC-EC1D-4920-B84D-F310493D349E}" srcOrd="0" destOrd="0" presId="urn:microsoft.com/office/officeart/2005/8/layout/chevron1"/>
    <dgm:cxn modelId="{86B1E14A-EFD5-42C5-8EF1-B0756FB72F02}" type="presParOf" srcId="{3EFA0F08-DBDD-4D8E-89F7-70C1DFF5F8BB}" destId="{911A1617-6894-4312-B4BB-CB3CE7E58A7D}" srcOrd="1" destOrd="0" presId="urn:microsoft.com/office/officeart/2005/8/layout/chevron1"/>
    <dgm:cxn modelId="{D8356162-E73D-4E5F-B1D1-2050207733E0}" type="presParOf" srcId="{3EFA0F08-DBDD-4D8E-89F7-70C1DFF5F8BB}" destId="{A84F29F1-44BF-4321-8379-9C9037E51E7B}" srcOrd="2" destOrd="0" presId="urn:microsoft.com/office/officeart/2005/8/layout/chevron1"/>
    <dgm:cxn modelId="{FC89A7BD-4B42-49B3-A55A-FC6C2EF050A5}" type="presParOf" srcId="{3EFA0F08-DBDD-4D8E-89F7-70C1DFF5F8BB}" destId="{B76BCC55-86B9-4836-84A5-1BCDFC07259D}" srcOrd="3" destOrd="0" presId="urn:microsoft.com/office/officeart/2005/8/layout/chevron1"/>
    <dgm:cxn modelId="{C1F61935-0CAE-4EAA-B179-04F400F5935A}" type="presParOf" srcId="{3EFA0F08-DBDD-4D8E-89F7-70C1DFF5F8BB}" destId="{2DCB3C4A-C05B-4B97-AB54-817A7AC9988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AB984-FBD5-4FC3-9724-32BE526B1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4251AA-230D-41D7-8DDA-A4EDB9F20A57}">
      <dgm:prSet phldrT="[Text]" custT="1"/>
      <dgm:spPr/>
      <dgm:t>
        <a:bodyPr lIns="182880" tIns="91440" rIns="182880" bIns="91440"/>
        <a:lstStyle/>
        <a:p>
          <a:r>
            <a:rPr lang="en-US" sz="1600" b="1" i="0"/>
            <a:t>Working with Suppliers to Reduce Upstream Emissions</a:t>
          </a:r>
          <a:endParaRPr lang="en-US" sz="1600"/>
        </a:p>
      </dgm:t>
    </dgm:pt>
    <dgm:pt modelId="{CE0D52CD-0981-462D-94E4-C0F1509A8FE8}" type="parTrans" cxnId="{226AA465-3AFC-4296-AD81-99762607D5F3}">
      <dgm:prSet/>
      <dgm:spPr/>
      <dgm:t>
        <a:bodyPr/>
        <a:lstStyle/>
        <a:p>
          <a:endParaRPr lang="en-US" sz="1400"/>
        </a:p>
      </dgm:t>
    </dgm:pt>
    <dgm:pt modelId="{3C4DA046-C791-4BEB-9D36-A828DCE518A4}" type="sibTrans" cxnId="{226AA465-3AFC-4296-AD81-99762607D5F3}">
      <dgm:prSet/>
      <dgm:spPr/>
      <dgm:t>
        <a:bodyPr/>
        <a:lstStyle/>
        <a:p>
          <a:endParaRPr lang="en-US" sz="1400"/>
        </a:p>
      </dgm:t>
    </dgm:pt>
    <dgm:pt modelId="{A92E7E72-0E05-463E-8C4C-443507D0A0BB}">
      <dgm:prSet custT="1"/>
      <dgm:spPr/>
      <dgm:t>
        <a:bodyPr lIns="182880" tIns="91440" rIns="182880" bIns="91440"/>
        <a:lstStyle/>
        <a:p>
          <a:r>
            <a:rPr lang="en-US" sz="1600" b="1" i="0" dirty="0"/>
            <a:t>Together with our partners, Corning will continue to reduce global GHG emissions aligned with our commitment to climate action.</a:t>
          </a:r>
        </a:p>
      </dgm:t>
    </dgm:pt>
    <dgm:pt modelId="{33B94707-FB45-45D2-9037-F5CA95BFE507}" type="parTrans" cxnId="{62F460C3-754B-44BC-AE75-6D5608D910DA}">
      <dgm:prSet/>
      <dgm:spPr/>
      <dgm:t>
        <a:bodyPr/>
        <a:lstStyle/>
        <a:p>
          <a:endParaRPr lang="en-US" sz="1400"/>
        </a:p>
      </dgm:t>
    </dgm:pt>
    <dgm:pt modelId="{84F0DCF5-BA08-4851-B111-F66563819BC0}" type="sibTrans" cxnId="{62F460C3-754B-44BC-AE75-6D5608D910DA}">
      <dgm:prSet/>
      <dgm:spPr/>
      <dgm:t>
        <a:bodyPr/>
        <a:lstStyle/>
        <a:p>
          <a:endParaRPr lang="en-US" sz="1400"/>
        </a:p>
      </dgm:t>
    </dgm:pt>
    <dgm:pt modelId="{598A98C2-D932-4B34-81B1-52C0698D31A4}">
      <dgm:prSet phldrT="[Text]" custT="1"/>
      <dgm:spPr/>
      <dgm:t>
        <a:bodyPr lIns="182880"/>
        <a:lstStyle/>
        <a:p>
          <a:r>
            <a:rPr lang="en-US" sz="1200" b="0" i="0"/>
            <a:t>Corning will be rolling out our formal supplier engagement program in 2023 to reduce upstream emissions from suppliers systematically  </a:t>
          </a:r>
          <a:endParaRPr lang="en-US" sz="1200"/>
        </a:p>
      </dgm:t>
    </dgm:pt>
    <dgm:pt modelId="{9FD0054E-17C6-482D-92CE-5D56B34CFADE}" type="parTrans" cxnId="{97C3AAD4-C5E3-4C14-A589-FE9D99268A0A}">
      <dgm:prSet/>
      <dgm:spPr/>
      <dgm:t>
        <a:bodyPr/>
        <a:lstStyle/>
        <a:p>
          <a:endParaRPr lang="en-US" sz="1400"/>
        </a:p>
      </dgm:t>
    </dgm:pt>
    <dgm:pt modelId="{1DA16B9C-B268-4F64-B98D-B32A384C14D4}" type="sibTrans" cxnId="{97C3AAD4-C5E3-4C14-A589-FE9D99268A0A}">
      <dgm:prSet/>
      <dgm:spPr/>
      <dgm:t>
        <a:bodyPr/>
        <a:lstStyle/>
        <a:p>
          <a:endParaRPr lang="en-US" sz="1400"/>
        </a:p>
      </dgm:t>
    </dgm:pt>
    <dgm:pt modelId="{D10D12E2-267F-4F6C-92D9-07C470A1AA83}">
      <dgm:prSet custT="1"/>
      <dgm:spPr/>
      <dgm:t>
        <a:bodyPr lIns="182880"/>
        <a:lstStyle/>
        <a:p>
          <a:pPr>
            <a:lnSpc>
              <a:spcPct val="100000"/>
            </a:lnSpc>
          </a:pPr>
          <a:r>
            <a:rPr lang="en-US" sz="1200" b="0" i="0"/>
            <a:t>Corning’s new product innovations are increasingly focused on reducing embodied carbon in our products and our customers’ products and operations. </a:t>
          </a:r>
        </a:p>
      </dgm:t>
    </dgm:pt>
    <dgm:pt modelId="{74DB6F70-D4E7-4D56-9CFE-9B3E9C7DAB19}" type="parTrans" cxnId="{37E81CD2-4956-4FA0-987E-D5ABD555C9E0}">
      <dgm:prSet/>
      <dgm:spPr/>
      <dgm:t>
        <a:bodyPr/>
        <a:lstStyle/>
        <a:p>
          <a:endParaRPr lang="en-US" sz="1400"/>
        </a:p>
      </dgm:t>
    </dgm:pt>
    <dgm:pt modelId="{649D1DB7-584A-4169-A2BA-D58E1FA12203}" type="sibTrans" cxnId="{37E81CD2-4956-4FA0-987E-D5ABD555C9E0}">
      <dgm:prSet/>
      <dgm:spPr/>
      <dgm:t>
        <a:bodyPr/>
        <a:lstStyle/>
        <a:p>
          <a:endParaRPr lang="en-US" sz="1400"/>
        </a:p>
      </dgm:t>
    </dgm:pt>
    <dgm:pt modelId="{A352F6B4-25C9-4302-BB33-9EA4866752B2}">
      <dgm:prSet phldrT="[Text]" custT="1"/>
      <dgm:spPr/>
      <dgm:t>
        <a:bodyPr lIns="182880" tIns="91440" rIns="182880" bIns="91440"/>
        <a:lstStyle/>
        <a:p>
          <a:r>
            <a:rPr lang="en-US" sz="1600" b="1" i="0"/>
            <a:t>Integrating Sustainability into Our Innovation Process</a:t>
          </a:r>
          <a:endParaRPr lang="en-US" sz="1600"/>
        </a:p>
      </dgm:t>
    </dgm:pt>
    <dgm:pt modelId="{B8E224A6-0709-448C-BF1C-A8C12D868D61}" type="parTrans" cxnId="{4189E3F4-DF09-4395-9055-F5CB5359A244}">
      <dgm:prSet/>
      <dgm:spPr/>
      <dgm:t>
        <a:bodyPr/>
        <a:lstStyle/>
        <a:p>
          <a:endParaRPr lang="en-US" sz="1400"/>
        </a:p>
      </dgm:t>
    </dgm:pt>
    <dgm:pt modelId="{3013BA75-3423-4EE4-B05D-4BC272955E3B}" type="sibTrans" cxnId="{4189E3F4-DF09-4395-9055-F5CB5359A244}">
      <dgm:prSet/>
      <dgm:spPr/>
      <dgm:t>
        <a:bodyPr/>
        <a:lstStyle/>
        <a:p>
          <a:endParaRPr lang="en-US" sz="1400"/>
        </a:p>
      </dgm:t>
    </dgm:pt>
    <dgm:pt modelId="{565742A5-7FFF-4DB1-BAA3-7F45CC139D65}">
      <dgm:prSet custT="1"/>
      <dgm:spPr/>
      <dgm:t>
        <a:bodyPr lIns="182880"/>
        <a:lstStyle/>
        <a:p>
          <a:pPr>
            <a:lnSpc>
              <a:spcPct val="100000"/>
            </a:lnSpc>
          </a:pPr>
          <a:r>
            <a:rPr lang="en-US" sz="1200" b="0" i="0"/>
            <a:t>Corning has begun to use life cycle assessments performed by third parties to provide industry-recognized calculations of embodied carbon and </a:t>
          </a:r>
          <a:r>
            <a:rPr lang="en-US" sz="1200" b="1" i="0"/>
            <a:t>we will request additional LCA information from suppliers through our supplier engagement program.</a:t>
          </a:r>
        </a:p>
      </dgm:t>
    </dgm:pt>
    <dgm:pt modelId="{E004783B-5ED1-442E-814B-6CE343805F68}" type="parTrans" cxnId="{1D60EF3E-D9A0-4B4C-B93F-3D0C9A73F8A2}">
      <dgm:prSet/>
      <dgm:spPr/>
      <dgm:t>
        <a:bodyPr/>
        <a:lstStyle/>
        <a:p>
          <a:endParaRPr lang="en-US" sz="1400"/>
        </a:p>
      </dgm:t>
    </dgm:pt>
    <dgm:pt modelId="{6A0CD4FA-1559-47A0-ACC9-94C58CAE183C}" type="sibTrans" cxnId="{1D60EF3E-D9A0-4B4C-B93F-3D0C9A73F8A2}">
      <dgm:prSet/>
      <dgm:spPr/>
      <dgm:t>
        <a:bodyPr/>
        <a:lstStyle/>
        <a:p>
          <a:endParaRPr lang="en-US" sz="1400"/>
        </a:p>
      </dgm:t>
    </dgm:pt>
    <dgm:pt modelId="{604197F9-358D-47D0-A60D-911290120E53}">
      <dgm:prSet custT="1"/>
      <dgm:spPr/>
      <dgm:t>
        <a:bodyPr lIns="182880"/>
        <a:lstStyle/>
        <a:p>
          <a:pPr>
            <a:lnSpc>
              <a:spcPct val="100000"/>
            </a:lnSpc>
          </a:pPr>
          <a:r>
            <a:rPr lang="en-US" sz="1200" b="0" i="0"/>
            <a:t>We are also developing GHG-impact estimates to be used in the early-stage design of products.</a:t>
          </a:r>
        </a:p>
      </dgm:t>
    </dgm:pt>
    <dgm:pt modelId="{C1A6B8D1-4365-4969-94E2-1664A2531D28}" type="parTrans" cxnId="{846EFA9C-7D6A-4F92-9DEB-1EC2351EE9CC}">
      <dgm:prSet/>
      <dgm:spPr/>
      <dgm:t>
        <a:bodyPr/>
        <a:lstStyle/>
        <a:p>
          <a:endParaRPr lang="en-US" sz="1400"/>
        </a:p>
      </dgm:t>
    </dgm:pt>
    <dgm:pt modelId="{C5CE9320-575D-4ADF-BC52-EB1A4716EA58}" type="sibTrans" cxnId="{846EFA9C-7D6A-4F92-9DEB-1EC2351EE9CC}">
      <dgm:prSet/>
      <dgm:spPr/>
      <dgm:t>
        <a:bodyPr/>
        <a:lstStyle/>
        <a:p>
          <a:endParaRPr lang="en-US" sz="1400"/>
        </a:p>
      </dgm:t>
    </dgm:pt>
    <dgm:pt modelId="{07CEB748-5D7A-4572-9E15-5E376B5C9334}" type="pres">
      <dgm:prSet presAssocID="{952AB984-FBD5-4FC3-9724-32BE526B18B8}" presName="linear" presStyleCnt="0">
        <dgm:presLayoutVars>
          <dgm:animLvl val="lvl"/>
          <dgm:resizeHandles val="exact"/>
        </dgm:presLayoutVars>
      </dgm:prSet>
      <dgm:spPr/>
    </dgm:pt>
    <dgm:pt modelId="{6C9F4992-1696-41A2-926A-FBA73966996C}" type="pres">
      <dgm:prSet presAssocID="{784251AA-230D-41D7-8DDA-A4EDB9F20A57}" presName="parentText" presStyleLbl="node1" presStyleIdx="0" presStyleCnt="3" custScaleY="63691">
        <dgm:presLayoutVars>
          <dgm:chMax val="0"/>
          <dgm:bulletEnabled val="1"/>
        </dgm:presLayoutVars>
      </dgm:prSet>
      <dgm:spPr>
        <a:prstGeom prst="rect">
          <a:avLst/>
        </a:prstGeom>
      </dgm:spPr>
    </dgm:pt>
    <dgm:pt modelId="{4CCB7900-7A43-4047-BB79-9D0A474EFAAC}" type="pres">
      <dgm:prSet presAssocID="{784251AA-230D-41D7-8DDA-A4EDB9F20A57}" presName="childText" presStyleLbl="revTx" presStyleIdx="0" presStyleCnt="2" custLinFactNeighborY="7905">
        <dgm:presLayoutVars>
          <dgm:bulletEnabled val="1"/>
        </dgm:presLayoutVars>
      </dgm:prSet>
      <dgm:spPr/>
    </dgm:pt>
    <dgm:pt modelId="{705578A8-9FA5-47C9-A676-1F06C02819C8}" type="pres">
      <dgm:prSet presAssocID="{A352F6B4-25C9-4302-BB33-9EA4866752B2}" presName="parentText" presStyleLbl="node1" presStyleIdx="1" presStyleCnt="3" custScaleY="68535" custLinFactNeighborY="-56532">
        <dgm:presLayoutVars>
          <dgm:chMax val="0"/>
          <dgm:bulletEnabled val="1"/>
        </dgm:presLayoutVars>
      </dgm:prSet>
      <dgm:spPr>
        <a:prstGeom prst="rect">
          <a:avLst/>
        </a:prstGeom>
      </dgm:spPr>
    </dgm:pt>
    <dgm:pt modelId="{3B7B535B-A8B5-4E7A-9193-3798ADC0E394}" type="pres">
      <dgm:prSet presAssocID="{A352F6B4-25C9-4302-BB33-9EA4866752B2}" presName="childText" presStyleLbl="revTx" presStyleIdx="1" presStyleCnt="2" custLinFactNeighborY="-40591">
        <dgm:presLayoutVars>
          <dgm:bulletEnabled val="1"/>
        </dgm:presLayoutVars>
      </dgm:prSet>
      <dgm:spPr/>
    </dgm:pt>
    <dgm:pt modelId="{B2E759CE-9F12-4525-B522-C02315DFE0CA}" type="pres">
      <dgm:prSet presAssocID="{A92E7E72-0E05-463E-8C4C-443507D0A0BB}" presName="parentText" presStyleLbl="node1" presStyleIdx="2" presStyleCnt="3" custScaleY="81669" custLinFactNeighborY="-41012">
        <dgm:presLayoutVars>
          <dgm:chMax val="0"/>
          <dgm:bulletEnabled val="1"/>
        </dgm:presLayoutVars>
      </dgm:prSet>
      <dgm:spPr>
        <a:prstGeom prst="rect">
          <a:avLst/>
        </a:prstGeom>
      </dgm:spPr>
    </dgm:pt>
  </dgm:ptLst>
  <dgm:cxnLst>
    <dgm:cxn modelId="{01772511-0A67-412D-981A-FBE4C6E5F202}" type="presOf" srcId="{565742A5-7FFF-4DB1-BAA3-7F45CC139D65}" destId="{3B7B535B-A8B5-4E7A-9193-3798ADC0E394}" srcOrd="0" destOrd="1" presId="urn:microsoft.com/office/officeart/2005/8/layout/vList2"/>
    <dgm:cxn modelId="{99DD8517-7DFE-4B33-AB72-D36D444C50DA}" type="presOf" srcId="{A352F6B4-25C9-4302-BB33-9EA4866752B2}" destId="{705578A8-9FA5-47C9-A676-1F06C02819C8}" srcOrd="0" destOrd="0" presId="urn:microsoft.com/office/officeart/2005/8/layout/vList2"/>
    <dgm:cxn modelId="{9A175D19-CEAE-459A-BA28-DD580F3A21D0}" type="presOf" srcId="{784251AA-230D-41D7-8DDA-A4EDB9F20A57}" destId="{6C9F4992-1696-41A2-926A-FBA73966996C}" srcOrd="0" destOrd="0" presId="urn:microsoft.com/office/officeart/2005/8/layout/vList2"/>
    <dgm:cxn modelId="{1D60EF3E-D9A0-4B4C-B93F-3D0C9A73F8A2}" srcId="{A352F6B4-25C9-4302-BB33-9EA4866752B2}" destId="{565742A5-7FFF-4DB1-BAA3-7F45CC139D65}" srcOrd="1" destOrd="0" parTransId="{E004783B-5ED1-442E-814B-6CE343805F68}" sibTransId="{6A0CD4FA-1559-47A0-ACC9-94C58CAE183C}"/>
    <dgm:cxn modelId="{8A943464-AD50-4BC3-968B-6FFFA83AD6B8}" type="presOf" srcId="{A92E7E72-0E05-463E-8C4C-443507D0A0BB}" destId="{B2E759CE-9F12-4525-B522-C02315DFE0CA}" srcOrd="0" destOrd="0" presId="urn:microsoft.com/office/officeart/2005/8/layout/vList2"/>
    <dgm:cxn modelId="{226AA465-3AFC-4296-AD81-99762607D5F3}" srcId="{952AB984-FBD5-4FC3-9724-32BE526B18B8}" destId="{784251AA-230D-41D7-8DDA-A4EDB9F20A57}" srcOrd="0" destOrd="0" parTransId="{CE0D52CD-0981-462D-94E4-C0F1509A8FE8}" sibTransId="{3C4DA046-C791-4BEB-9D36-A828DCE518A4}"/>
    <dgm:cxn modelId="{846EFA9C-7D6A-4F92-9DEB-1EC2351EE9CC}" srcId="{A352F6B4-25C9-4302-BB33-9EA4866752B2}" destId="{604197F9-358D-47D0-A60D-911290120E53}" srcOrd="2" destOrd="0" parTransId="{C1A6B8D1-4365-4969-94E2-1664A2531D28}" sibTransId="{C5CE9320-575D-4ADF-BC52-EB1A4716EA58}"/>
    <dgm:cxn modelId="{6C0D66B4-8369-443E-AFE0-07EDD7561117}" type="presOf" srcId="{952AB984-FBD5-4FC3-9724-32BE526B18B8}" destId="{07CEB748-5D7A-4572-9E15-5E376B5C9334}" srcOrd="0" destOrd="0" presId="urn:microsoft.com/office/officeart/2005/8/layout/vList2"/>
    <dgm:cxn modelId="{3DE5AFC0-D729-4364-A469-12330AE3FC8A}" type="presOf" srcId="{598A98C2-D932-4B34-81B1-52C0698D31A4}" destId="{4CCB7900-7A43-4047-BB79-9D0A474EFAAC}" srcOrd="0" destOrd="0" presId="urn:microsoft.com/office/officeart/2005/8/layout/vList2"/>
    <dgm:cxn modelId="{62F460C3-754B-44BC-AE75-6D5608D910DA}" srcId="{952AB984-FBD5-4FC3-9724-32BE526B18B8}" destId="{A92E7E72-0E05-463E-8C4C-443507D0A0BB}" srcOrd="2" destOrd="0" parTransId="{33B94707-FB45-45D2-9037-F5CA95BFE507}" sibTransId="{84F0DCF5-BA08-4851-B111-F66563819BC0}"/>
    <dgm:cxn modelId="{37E81CD2-4956-4FA0-987E-D5ABD555C9E0}" srcId="{A352F6B4-25C9-4302-BB33-9EA4866752B2}" destId="{D10D12E2-267F-4F6C-92D9-07C470A1AA83}" srcOrd="0" destOrd="0" parTransId="{74DB6F70-D4E7-4D56-9CFE-9B3E9C7DAB19}" sibTransId="{649D1DB7-584A-4169-A2BA-D58E1FA12203}"/>
    <dgm:cxn modelId="{97C3AAD4-C5E3-4C14-A589-FE9D99268A0A}" srcId="{784251AA-230D-41D7-8DDA-A4EDB9F20A57}" destId="{598A98C2-D932-4B34-81B1-52C0698D31A4}" srcOrd="0" destOrd="0" parTransId="{9FD0054E-17C6-482D-92CE-5D56B34CFADE}" sibTransId="{1DA16B9C-B268-4F64-B98D-B32A384C14D4}"/>
    <dgm:cxn modelId="{5391A2E2-6019-4E2B-A086-82CA23094255}" type="presOf" srcId="{604197F9-358D-47D0-A60D-911290120E53}" destId="{3B7B535B-A8B5-4E7A-9193-3798ADC0E394}" srcOrd="0" destOrd="2" presId="urn:microsoft.com/office/officeart/2005/8/layout/vList2"/>
    <dgm:cxn modelId="{3DF67DF1-8C8D-471A-83BE-B409F8B5CB2D}" type="presOf" srcId="{D10D12E2-267F-4F6C-92D9-07C470A1AA83}" destId="{3B7B535B-A8B5-4E7A-9193-3798ADC0E394}" srcOrd="0" destOrd="0" presId="urn:microsoft.com/office/officeart/2005/8/layout/vList2"/>
    <dgm:cxn modelId="{4189E3F4-DF09-4395-9055-F5CB5359A244}" srcId="{952AB984-FBD5-4FC3-9724-32BE526B18B8}" destId="{A352F6B4-25C9-4302-BB33-9EA4866752B2}" srcOrd="1" destOrd="0" parTransId="{B8E224A6-0709-448C-BF1C-A8C12D868D61}" sibTransId="{3013BA75-3423-4EE4-B05D-4BC272955E3B}"/>
    <dgm:cxn modelId="{E789D435-8345-4575-A235-27DC2FA4A515}" type="presParOf" srcId="{07CEB748-5D7A-4572-9E15-5E376B5C9334}" destId="{6C9F4992-1696-41A2-926A-FBA73966996C}" srcOrd="0" destOrd="0" presId="urn:microsoft.com/office/officeart/2005/8/layout/vList2"/>
    <dgm:cxn modelId="{4EA63313-2FFA-4F7A-961D-FA043BD02BD7}" type="presParOf" srcId="{07CEB748-5D7A-4572-9E15-5E376B5C9334}" destId="{4CCB7900-7A43-4047-BB79-9D0A474EFAAC}" srcOrd="1" destOrd="0" presId="urn:microsoft.com/office/officeart/2005/8/layout/vList2"/>
    <dgm:cxn modelId="{3AAC4D23-8DFB-41D0-9F23-2671A8DEBF23}" type="presParOf" srcId="{07CEB748-5D7A-4572-9E15-5E376B5C9334}" destId="{705578A8-9FA5-47C9-A676-1F06C02819C8}" srcOrd="2" destOrd="0" presId="urn:microsoft.com/office/officeart/2005/8/layout/vList2"/>
    <dgm:cxn modelId="{7D6734C3-96FB-4EF4-A310-8F4F480A72A5}" type="presParOf" srcId="{07CEB748-5D7A-4572-9E15-5E376B5C9334}" destId="{3B7B535B-A8B5-4E7A-9193-3798ADC0E394}" srcOrd="3" destOrd="0" presId="urn:microsoft.com/office/officeart/2005/8/layout/vList2"/>
    <dgm:cxn modelId="{6962F795-C57F-47CF-90D6-AC5A3C9971DA}" type="presParOf" srcId="{07CEB748-5D7A-4572-9E15-5E376B5C9334}" destId="{B2E759CE-9F12-4525-B522-C02315DFE0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14116-77AD-4FF8-A837-98B00D59B2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9700E2E-CA1D-4ADF-9CA5-D9A445366589}">
      <dgm:prSet phldrT="[Text]" custT="1"/>
      <dgm:spPr/>
      <dgm:t>
        <a:bodyPr/>
        <a:lstStyle/>
        <a:p>
          <a:r>
            <a:rPr lang="en-US" sz="2400"/>
            <a:t>Calculating GHG Emissions</a:t>
          </a:r>
        </a:p>
      </dgm:t>
    </dgm:pt>
    <dgm:pt modelId="{ED0E7AFE-CE50-4D4E-9A55-773007856CCF}" type="parTrans" cxnId="{D800E155-48ED-43B5-9E06-6A2174A228DA}">
      <dgm:prSet/>
      <dgm:spPr/>
      <dgm:t>
        <a:bodyPr/>
        <a:lstStyle/>
        <a:p>
          <a:endParaRPr lang="en-US"/>
        </a:p>
      </dgm:t>
    </dgm:pt>
    <dgm:pt modelId="{3829C5DA-D0FC-4AE7-B7DD-146E738E2D8C}" type="sibTrans" cxnId="{D800E155-48ED-43B5-9E06-6A2174A228DA}">
      <dgm:prSet/>
      <dgm:spPr/>
      <dgm:t>
        <a:bodyPr/>
        <a:lstStyle/>
        <a:p>
          <a:endParaRPr lang="en-US"/>
        </a:p>
      </dgm:t>
    </dgm:pt>
    <dgm:pt modelId="{8AE78D6D-F522-41E2-A71E-F0E9B368EF30}">
      <dgm:prSet phldrT="[Text]" custT="1"/>
      <dgm:spPr/>
      <dgm:t>
        <a:bodyPr/>
        <a:lstStyle/>
        <a:p>
          <a:r>
            <a:rPr lang="en-US" sz="2400"/>
            <a:t>Engage Auditing Services</a:t>
          </a:r>
        </a:p>
      </dgm:t>
    </dgm:pt>
    <dgm:pt modelId="{8F40E31E-5381-4B63-A5EC-86D79D57EE5F}" type="parTrans" cxnId="{728F4D75-F6AF-473B-AE58-57E4F719C927}">
      <dgm:prSet/>
      <dgm:spPr/>
      <dgm:t>
        <a:bodyPr/>
        <a:lstStyle/>
        <a:p>
          <a:endParaRPr lang="en-US"/>
        </a:p>
      </dgm:t>
    </dgm:pt>
    <dgm:pt modelId="{F2026C22-FB8E-4E80-937E-825111C1A7A7}" type="sibTrans" cxnId="{728F4D75-F6AF-473B-AE58-57E4F719C927}">
      <dgm:prSet/>
      <dgm:spPr/>
      <dgm:t>
        <a:bodyPr/>
        <a:lstStyle/>
        <a:p>
          <a:endParaRPr lang="en-US"/>
        </a:p>
      </dgm:t>
    </dgm:pt>
    <dgm:pt modelId="{77DD1C43-93C9-416C-A8A0-BF78F4AA50B0}">
      <dgm:prSet phldrT="[Text]" custT="1"/>
      <dgm:spPr/>
      <dgm:t>
        <a:bodyPr/>
        <a:lstStyle/>
        <a:p>
          <a:r>
            <a:rPr lang="en-US" sz="2400"/>
            <a:t>Publish results</a:t>
          </a:r>
        </a:p>
      </dgm:t>
    </dgm:pt>
    <dgm:pt modelId="{8B65D47D-A153-4DF5-B8E7-434D811396B1}" type="parTrans" cxnId="{74E1858A-E2C8-4F36-B4E4-537EF0D65D10}">
      <dgm:prSet/>
      <dgm:spPr/>
      <dgm:t>
        <a:bodyPr/>
        <a:lstStyle/>
        <a:p>
          <a:endParaRPr lang="en-US"/>
        </a:p>
      </dgm:t>
    </dgm:pt>
    <dgm:pt modelId="{7ABB84D0-D5FF-4A53-BC55-EE07D528C4C5}" type="sibTrans" cxnId="{74E1858A-E2C8-4F36-B4E4-537EF0D65D10}">
      <dgm:prSet/>
      <dgm:spPr/>
      <dgm:t>
        <a:bodyPr/>
        <a:lstStyle/>
        <a:p>
          <a:endParaRPr lang="en-US"/>
        </a:p>
      </dgm:t>
    </dgm:pt>
    <dgm:pt modelId="{8A7AB23A-220B-4F7C-9505-0B32253D5744}" type="pres">
      <dgm:prSet presAssocID="{20214116-77AD-4FF8-A837-98B00D59B260}" presName="Name0" presStyleCnt="0">
        <dgm:presLayoutVars>
          <dgm:chMax val="7"/>
          <dgm:chPref val="7"/>
          <dgm:dir/>
        </dgm:presLayoutVars>
      </dgm:prSet>
      <dgm:spPr/>
    </dgm:pt>
    <dgm:pt modelId="{F2BEA567-45EE-4502-AD02-C9053E6430AB}" type="pres">
      <dgm:prSet presAssocID="{20214116-77AD-4FF8-A837-98B00D59B260}" presName="Name1" presStyleCnt="0"/>
      <dgm:spPr/>
    </dgm:pt>
    <dgm:pt modelId="{733925D9-8D21-43CC-8BFF-1A9AAD1AC52B}" type="pres">
      <dgm:prSet presAssocID="{20214116-77AD-4FF8-A837-98B00D59B260}" presName="cycle" presStyleCnt="0"/>
      <dgm:spPr/>
    </dgm:pt>
    <dgm:pt modelId="{8F8013A5-65F5-41BC-8FFC-7BDC5BC46FB8}" type="pres">
      <dgm:prSet presAssocID="{20214116-77AD-4FF8-A837-98B00D59B260}" presName="srcNode" presStyleLbl="node1" presStyleIdx="0" presStyleCnt="3"/>
      <dgm:spPr/>
    </dgm:pt>
    <dgm:pt modelId="{1AA599C2-A438-4AAF-A9D8-B994A0A58DDC}" type="pres">
      <dgm:prSet presAssocID="{20214116-77AD-4FF8-A837-98B00D59B260}" presName="conn" presStyleLbl="parChTrans1D2" presStyleIdx="0" presStyleCnt="1"/>
      <dgm:spPr/>
    </dgm:pt>
    <dgm:pt modelId="{132A9DC5-9523-4113-B84B-C602422A9F95}" type="pres">
      <dgm:prSet presAssocID="{20214116-77AD-4FF8-A837-98B00D59B260}" presName="extraNode" presStyleLbl="node1" presStyleIdx="0" presStyleCnt="3"/>
      <dgm:spPr/>
    </dgm:pt>
    <dgm:pt modelId="{9F7E8E33-12C4-41D2-8566-DB7B6BE1ABDB}" type="pres">
      <dgm:prSet presAssocID="{20214116-77AD-4FF8-A837-98B00D59B260}" presName="dstNode" presStyleLbl="node1" presStyleIdx="0" presStyleCnt="3"/>
      <dgm:spPr/>
    </dgm:pt>
    <dgm:pt modelId="{8C7E8AB8-1F72-4141-9233-27790619D54C}" type="pres">
      <dgm:prSet presAssocID="{69700E2E-CA1D-4ADF-9CA5-D9A445366589}" presName="text_1" presStyleLbl="node1" presStyleIdx="0" presStyleCnt="3">
        <dgm:presLayoutVars>
          <dgm:bulletEnabled val="1"/>
        </dgm:presLayoutVars>
      </dgm:prSet>
      <dgm:spPr/>
    </dgm:pt>
    <dgm:pt modelId="{7514FEBF-9410-4169-A329-DB9FD2761C16}" type="pres">
      <dgm:prSet presAssocID="{69700E2E-CA1D-4ADF-9CA5-D9A445366589}" presName="accent_1" presStyleCnt="0"/>
      <dgm:spPr/>
    </dgm:pt>
    <dgm:pt modelId="{92F81654-E346-4FEF-8B71-0384315880EC}" type="pres">
      <dgm:prSet presAssocID="{69700E2E-CA1D-4ADF-9CA5-D9A445366589}" presName="accentRepeatNode" presStyleLbl="solidFgAcc1" presStyleIdx="0" presStyleCnt="3"/>
      <dgm:spPr/>
    </dgm:pt>
    <dgm:pt modelId="{13F4CE68-FB8E-4538-A493-0DF5781FA6B3}" type="pres">
      <dgm:prSet presAssocID="{8AE78D6D-F522-41E2-A71E-F0E9B368EF30}" presName="text_2" presStyleLbl="node1" presStyleIdx="1" presStyleCnt="3">
        <dgm:presLayoutVars>
          <dgm:bulletEnabled val="1"/>
        </dgm:presLayoutVars>
      </dgm:prSet>
      <dgm:spPr/>
    </dgm:pt>
    <dgm:pt modelId="{04386DDD-E3B3-4B17-A616-A932A83DB60D}" type="pres">
      <dgm:prSet presAssocID="{8AE78D6D-F522-41E2-A71E-F0E9B368EF30}" presName="accent_2" presStyleCnt="0"/>
      <dgm:spPr/>
    </dgm:pt>
    <dgm:pt modelId="{6F94B20C-ACCE-474E-AE9B-DE1EA7C3905D}" type="pres">
      <dgm:prSet presAssocID="{8AE78D6D-F522-41E2-A71E-F0E9B368EF30}" presName="accentRepeatNode" presStyleLbl="solidFgAcc1" presStyleIdx="1" presStyleCnt="3"/>
      <dgm:spPr/>
    </dgm:pt>
    <dgm:pt modelId="{F6843483-1938-46D8-A333-4A649A10DE86}" type="pres">
      <dgm:prSet presAssocID="{77DD1C43-93C9-416C-A8A0-BF78F4AA50B0}" presName="text_3" presStyleLbl="node1" presStyleIdx="2" presStyleCnt="3">
        <dgm:presLayoutVars>
          <dgm:bulletEnabled val="1"/>
        </dgm:presLayoutVars>
      </dgm:prSet>
      <dgm:spPr/>
    </dgm:pt>
    <dgm:pt modelId="{90F5E270-CEB5-484C-8228-94D5C5C4725A}" type="pres">
      <dgm:prSet presAssocID="{77DD1C43-93C9-416C-A8A0-BF78F4AA50B0}" presName="accent_3" presStyleCnt="0"/>
      <dgm:spPr/>
    </dgm:pt>
    <dgm:pt modelId="{0070EFA1-D80F-43E1-9A5D-B5154C65690E}" type="pres">
      <dgm:prSet presAssocID="{77DD1C43-93C9-416C-A8A0-BF78F4AA50B0}" presName="accentRepeatNode" presStyleLbl="solidFgAcc1" presStyleIdx="2" presStyleCnt="3"/>
      <dgm:spPr/>
    </dgm:pt>
  </dgm:ptLst>
  <dgm:cxnLst>
    <dgm:cxn modelId="{30774161-BE16-47F6-B97A-5B07B85DC8F8}" type="presOf" srcId="{69700E2E-CA1D-4ADF-9CA5-D9A445366589}" destId="{8C7E8AB8-1F72-4141-9233-27790619D54C}" srcOrd="0" destOrd="0" presId="urn:microsoft.com/office/officeart/2008/layout/VerticalCurvedList"/>
    <dgm:cxn modelId="{7BA7B573-457C-43EB-A0F7-6C6D44AA45EE}" type="presOf" srcId="{3829C5DA-D0FC-4AE7-B7DD-146E738E2D8C}" destId="{1AA599C2-A438-4AAF-A9D8-B994A0A58DDC}" srcOrd="0" destOrd="0" presId="urn:microsoft.com/office/officeart/2008/layout/VerticalCurvedList"/>
    <dgm:cxn modelId="{728F4D75-F6AF-473B-AE58-57E4F719C927}" srcId="{20214116-77AD-4FF8-A837-98B00D59B260}" destId="{8AE78D6D-F522-41E2-A71E-F0E9B368EF30}" srcOrd="1" destOrd="0" parTransId="{8F40E31E-5381-4B63-A5EC-86D79D57EE5F}" sibTransId="{F2026C22-FB8E-4E80-937E-825111C1A7A7}"/>
    <dgm:cxn modelId="{D800E155-48ED-43B5-9E06-6A2174A228DA}" srcId="{20214116-77AD-4FF8-A837-98B00D59B260}" destId="{69700E2E-CA1D-4ADF-9CA5-D9A445366589}" srcOrd="0" destOrd="0" parTransId="{ED0E7AFE-CE50-4D4E-9A55-773007856CCF}" sibTransId="{3829C5DA-D0FC-4AE7-B7DD-146E738E2D8C}"/>
    <dgm:cxn modelId="{74E1858A-E2C8-4F36-B4E4-537EF0D65D10}" srcId="{20214116-77AD-4FF8-A837-98B00D59B260}" destId="{77DD1C43-93C9-416C-A8A0-BF78F4AA50B0}" srcOrd="2" destOrd="0" parTransId="{8B65D47D-A153-4DF5-B8E7-434D811396B1}" sibTransId="{7ABB84D0-D5FF-4A53-BC55-EE07D528C4C5}"/>
    <dgm:cxn modelId="{716D4C94-A57E-467A-A0BC-DE92EF0B84A7}" type="presOf" srcId="{77DD1C43-93C9-416C-A8A0-BF78F4AA50B0}" destId="{F6843483-1938-46D8-A333-4A649A10DE86}" srcOrd="0" destOrd="0" presId="urn:microsoft.com/office/officeart/2008/layout/VerticalCurvedList"/>
    <dgm:cxn modelId="{874ADDBD-D498-4050-AB2D-CBCC21B7BF61}" type="presOf" srcId="{20214116-77AD-4FF8-A837-98B00D59B260}" destId="{8A7AB23A-220B-4F7C-9505-0B32253D5744}" srcOrd="0" destOrd="0" presId="urn:microsoft.com/office/officeart/2008/layout/VerticalCurvedList"/>
    <dgm:cxn modelId="{06416CD4-8EC1-4DA3-84C1-585AB8F47A13}" type="presOf" srcId="{8AE78D6D-F522-41E2-A71E-F0E9B368EF30}" destId="{13F4CE68-FB8E-4538-A493-0DF5781FA6B3}" srcOrd="0" destOrd="0" presId="urn:microsoft.com/office/officeart/2008/layout/VerticalCurvedList"/>
    <dgm:cxn modelId="{03B955F9-0FD0-4C90-AFDF-4D4BCB5A5964}" type="presParOf" srcId="{8A7AB23A-220B-4F7C-9505-0B32253D5744}" destId="{F2BEA567-45EE-4502-AD02-C9053E6430AB}" srcOrd="0" destOrd="0" presId="urn:microsoft.com/office/officeart/2008/layout/VerticalCurvedList"/>
    <dgm:cxn modelId="{36C82022-A178-4597-8106-62221C3EC1E1}" type="presParOf" srcId="{F2BEA567-45EE-4502-AD02-C9053E6430AB}" destId="{733925D9-8D21-43CC-8BFF-1A9AAD1AC52B}" srcOrd="0" destOrd="0" presId="urn:microsoft.com/office/officeart/2008/layout/VerticalCurvedList"/>
    <dgm:cxn modelId="{EF5242CB-DDBB-4D39-AA22-FF1D85948B29}" type="presParOf" srcId="{733925D9-8D21-43CC-8BFF-1A9AAD1AC52B}" destId="{8F8013A5-65F5-41BC-8FFC-7BDC5BC46FB8}" srcOrd="0" destOrd="0" presId="urn:microsoft.com/office/officeart/2008/layout/VerticalCurvedList"/>
    <dgm:cxn modelId="{E24CDBDE-E55B-4847-A685-17E22D4EAFF6}" type="presParOf" srcId="{733925D9-8D21-43CC-8BFF-1A9AAD1AC52B}" destId="{1AA599C2-A438-4AAF-A9D8-B994A0A58DDC}" srcOrd="1" destOrd="0" presId="urn:microsoft.com/office/officeart/2008/layout/VerticalCurvedList"/>
    <dgm:cxn modelId="{259DA7EA-45EF-445A-87B1-0B49ABA7D2E4}" type="presParOf" srcId="{733925D9-8D21-43CC-8BFF-1A9AAD1AC52B}" destId="{132A9DC5-9523-4113-B84B-C602422A9F95}" srcOrd="2" destOrd="0" presId="urn:microsoft.com/office/officeart/2008/layout/VerticalCurvedList"/>
    <dgm:cxn modelId="{85D66E7F-6B64-4F9E-AB96-5BFAE043EF56}" type="presParOf" srcId="{733925D9-8D21-43CC-8BFF-1A9AAD1AC52B}" destId="{9F7E8E33-12C4-41D2-8566-DB7B6BE1ABDB}" srcOrd="3" destOrd="0" presId="urn:microsoft.com/office/officeart/2008/layout/VerticalCurvedList"/>
    <dgm:cxn modelId="{452FBA5D-C861-4D5C-88CB-A7E8925E3C60}" type="presParOf" srcId="{F2BEA567-45EE-4502-AD02-C9053E6430AB}" destId="{8C7E8AB8-1F72-4141-9233-27790619D54C}" srcOrd="1" destOrd="0" presId="urn:microsoft.com/office/officeart/2008/layout/VerticalCurvedList"/>
    <dgm:cxn modelId="{213B237C-080D-4B9D-9879-F9790562817B}" type="presParOf" srcId="{F2BEA567-45EE-4502-AD02-C9053E6430AB}" destId="{7514FEBF-9410-4169-A329-DB9FD2761C16}" srcOrd="2" destOrd="0" presId="urn:microsoft.com/office/officeart/2008/layout/VerticalCurvedList"/>
    <dgm:cxn modelId="{327A5BB8-E0C9-40E3-B262-9AEC09A45CD0}" type="presParOf" srcId="{7514FEBF-9410-4169-A329-DB9FD2761C16}" destId="{92F81654-E346-4FEF-8B71-0384315880EC}" srcOrd="0" destOrd="0" presId="urn:microsoft.com/office/officeart/2008/layout/VerticalCurvedList"/>
    <dgm:cxn modelId="{9FAF9DA3-91B4-44E2-8AA0-2C2F070ED0C3}" type="presParOf" srcId="{F2BEA567-45EE-4502-AD02-C9053E6430AB}" destId="{13F4CE68-FB8E-4538-A493-0DF5781FA6B3}" srcOrd="3" destOrd="0" presId="urn:microsoft.com/office/officeart/2008/layout/VerticalCurvedList"/>
    <dgm:cxn modelId="{AE75A72E-FA96-4175-B424-262FF5CA452F}" type="presParOf" srcId="{F2BEA567-45EE-4502-AD02-C9053E6430AB}" destId="{04386DDD-E3B3-4B17-A616-A932A83DB60D}" srcOrd="4" destOrd="0" presId="urn:microsoft.com/office/officeart/2008/layout/VerticalCurvedList"/>
    <dgm:cxn modelId="{115BA268-9DF5-4436-BADF-4BF1CE0873FA}" type="presParOf" srcId="{04386DDD-E3B3-4B17-A616-A932A83DB60D}" destId="{6F94B20C-ACCE-474E-AE9B-DE1EA7C3905D}" srcOrd="0" destOrd="0" presId="urn:microsoft.com/office/officeart/2008/layout/VerticalCurvedList"/>
    <dgm:cxn modelId="{5E24B5BC-7A27-49FC-B8E2-B5F14D2DD9D5}" type="presParOf" srcId="{F2BEA567-45EE-4502-AD02-C9053E6430AB}" destId="{F6843483-1938-46D8-A333-4A649A10DE86}" srcOrd="5" destOrd="0" presId="urn:microsoft.com/office/officeart/2008/layout/VerticalCurvedList"/>
    <dgm:cxn modelId="{E2F3BD05-1E89-42E7-B8AF-D1B5C829701C}" type="presParOf" srcId="{F2BEA567-45EE-4502-AD02-C9053E6430AB}" destId="{90F5E270-CEB5-484C-8228-94D5C5C4725A}" srcOrd="6" destOrd="0" presId="urn:microsoft.com/office/officeart/2008/layout/VerticalCurvedList"/>
    <dgm:cxn modelId="{4F740C85-0EB4-425F-8945-50E4F978A136}" type="presParOf" srcId="{90F5E270-CEB5-484C-8228-94D5C5C4725A}" destId="{0070EFA1-D80F-43E1-9A5D-B5154C6569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B2F7-9477-482E-8758-D0B09C2A8890}">
      <dsp:nvSpPr>
        <dsp:cNvPr id="0" name=""/>
        <dsp:cNvSpPr/>
      </dsp:nvSpPr>
      <dsp:spPr>
        <a:xfrm>
          <a:off x="0" y="53172"/>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Webinar Objectives</a:t>
          </a:r>
        </a:p>
      </dsp:txBody>
      <dsp:txXfrm>
        <a:off x="27415" y="80587"/>
        <a:ext cx="9761616" cy="506769"/>
      </dsp:txXfrm>
    </dsp:sp>
    <dsp:sp modelId="{3DB583CD-FBE6-4D24-855A-68EB981EC348}">
      <dsp:nvSpPr>
        <dsp:cNvPr id="0" name=""/>
        <dsp:cNvSpPr/>
      </dsp:nvSpPr>
      <dsp:spPr>
        <a:xfrm>
          <a:off x="0" y="663324"/>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Corning Overview and Supplier Expectations </a:t>
          </a:r>
        </a:p>
      </dsp:txBody>
      <dsp:txXfrm>
        <a:off x="27415" y="690739"/>
        <a:ext cx="9761616" cy="506769"/>
      </dsp:txXfrm>
    </dsp:sp>
    <dsp:sp modelId="{D5C5F609-DF0B-4136-828F-ECF329853067}">
      <dsp:nvSpPr>
        <dsp:cNvPr id="0" name=""/>
        <dsp:cNvSpPr/>
      </dsp:nvSpPr>
      <dsp:spPr>
        <a:xfrm>
          <a:off x="0" y="1314612"/>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Introduction to Greenhouse Gases</a:t>
          </a:r>
        </a:p>
      </dsp:txBody>
      <dsp:txXfrm>
        <a:off x="27415" y="1342027"/>
        <a:ext cx="9761616" cy="506769"/>
      </dsp:txXfrm>
    </dsp:sp>
    <dsp:sp modelId="{E1312D33-B7FD-4051-BC44-706378A9D99E}">
      <dsp:nvSpPr>
        <dsp:cNvPr id="0" name=""/>
        <dsp:cNvSpPr/>
      </dsp:nvSpPr>
      <dsp:spPr>
        <a:xfrm>
          <a:off x="0" y="1945332"/>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GHG Inventory Overview </a:t>
          </a:r>
        </a:p>
      </dsp:txBody>
      <dsp:txXfrm>
        <a:off x="27415" y="1972747"/>
        <a:ext cx="9761616" cy="506769"/>
      </dsp:txXfrm>
    </dsp:sp>
    <dsp:sp modelId="{EBB4C85D-9BA1-4096-B669-F0DCF834CA33}">
      <dsp:nvSpPr>
        <dsp:cNvPr id="0" name=""/>
        <dsp:cNvSpPr/>
      </dsp:nvSpPr>
      <dsp:spPr>
        <a:xfrm>
          <a:off x="0" y="2576052"/>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GHG Calculation and CDP Reporting</a:t>
          </a:r>
        </a:p>
      </dsp:txBody>
      <dsp:txXfrm>
        <a:off x="27415" y="2603467"/>
        <a:ext cx="9761616" cy="506769"/>
      </dsp:txXfrm>
    </dsp:sp>
    <dsp:sp modelId="{9F852C1B-5AD7-4947-85FA-D0B6C8E384DD}">
      <dsp:nvSpPr>
        <dsp:cNvPr id="0" name=""/>
        <dsp:cNvSpPr/>
      </dsp:nvSpPr>
      <dsp:spPr>
        <a:xfrm>
          <a:off x="0" y="3206772"/>
          <a:ext cx="9816446"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Next Steps and Resources</a:t>
          </a:r>
        </a:p>
      </dsp:txBody>
      <dsp:txXfrm>
        <a:off x="27415" y="3234187"/>
        <a:ext cx="9761616"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BCAC-EC1D-4920-B84D-F310493D349E}">
      <dsp:nvSpPr>
        <dsp:cNvPr id="0" name=""/>
        <dsp:cNvSpPr/>
      </dsp:nvSpPr>
      <dsp:spPr>
        <a:xfrm>
          <a:off x="321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t>Program</a:t>
          </a:r>
          <a:r>
            <a:rPr lang="en-US" sz="1800" kern="1200" dirty="0">
              <a:latin typeface="Arial"/>
            </a:rPr>
            <a:t> </a:t>
          </a:r>
          <a:endParaRPr lang="en-US" sz="1800" kern="1200" dirty="0"/>
        </a:p>
        <a:p>
          <a:pPr marL="0" lvl="0" indent="0" algn="ctr" defTabSz="800100" rtl="0">
            <a:lnSpc>
              <a:spcPct val="90000"/>
            </a:lnSpc>
            <a:spcBef>
              <a:spcPct val="0"/>
            </a:spcBef>
            <a:spcAft>
              <a:spcPct val="35000"/>
            </a:spcAft>
            <a:buNone/>
          </a:pPr>
          <a:r>
            <a:rPr lang="en-US" sz="1800" kern="1200" dirty="0"/>
            <a:t>Deployment</a:t>
          </a:r>
          <a:r>
            <a:rPr lang="en-US" sz="1800" kern="1200" dirty="0">
              <a:latin typeface="Arial"/>
            </a:rPr>
            <a:t> </a:t>
          </a:r>
          <a:endParaRPr lang="en-US" sz="1800" kern="1200" dirty="0"/>
        </a:p>
      </dsp:txBody>
      <dsp:txXfrm>
        <a:off x="542964" y="0"/>
        <a:ext cx="2837060" cy="1079500"/>
      </dsp:txXfrm>
    </dsp:sp>
    <dsp:sp modelId="{A84F29F1-44BF-4321-8379-9C9037E51E7B}">
      <dsp:nvSpPr>
        <dsp:cNvPr id="0" name=""/>
        <dsp:cNvSpPr/>
      </dsp:nvSpPr>
      <dsp:spPr>
        <a:xfrm>
          <a:off x="3467103"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a:t>Active Engagement</a:t>
          </a:r>
          <a:r>
            <a:rPr lang="en-US" sz="1800" kern="1200">
              <a:latin typeface="Arial"/>
            </a:rPr>
            <a:t> </a:t>
          </a:r>
          <a:endParaRPr lang="en-US" sz="1800" kern="1200"/>
        </a:p>
      </dsp:txBody>
      <dsp:txXfrm>
        <a:off x="4006853" y="0"/>
        <a:ext cx="2837060" cy="1079500"/>
      </dsp:txXfrm>
    </dsp:sp>
    <dsp:sp modelId="{2DCB3C4A-C05B-4B97-AB54-817A7AC99887}">
      <dsp:nvSpPr>
        <dsp:cNvPr id="0" name=""/>
        <dsp:cNvSpPr/>
      </dsp:nvSpPr>
      <dsp:spPr>
        <a:xfrm>
          <a:off x="705302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Emission Reduction Plan</a:t>
          </a:r>
        </a:p>
      </dsp:txBody>
      <dsp:txXfrm>
        <a:off x="7592774" y="0"/>
        <a:ext cx="2837060" cy="107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4992-1696-41A2-926A-FBA73966996C}">
      <dsp:nvSpPr>
        <dsp:cNvPr id="0" name=""/>
        <dsp:cNvSpPr/>
      </dsp:nvSpPr>
      <dsp:spPr>
        <a:xfrm>
          <a:off x="0" y="5961"/>
          <a:ext cx="9756862" cy="763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Working with Suppliers to Reduce Upstream Emissions</a:t>
          </a:r>
          <a:endParaRPr lang="en-US" sz="1600" kern="1200"/>
        </a:p>
      </dsp:txBody>
      <dsp:txXfrm>
        <a:off x="0" y="5961"/>
        <a:ext cx="9756862" cy="763069"/>
      </dsp:txXfrm>
    </dsp:sp>
    <dsp:sp modelId="{4CCB7900-7A43-4047-BB79-9D0A474EFAAC}">
      <dsp:nvSpPr>
        <dsp:cNvPr id="0" name=""/>
        <dsp:cNvSpPr/>
      </dsp:nvSpPr>
      <dsp:spPr>
        <a:xfrm>
          <a:off x="0" y="863739"/>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a:t>Corning will be rolling out our formal supplier engagement program in 2023 to reduce upstream emissions from suppliers systematically  </a:t>
          </a:r>
          <a:endParaRPr lang="en-US" sz="1200" kern="1200"/>
        </a:p>
      </dsp:txBody>
      <dsp:txXfrm>
        <a:off x="0" y="863739"/>
        <a:ext cx="9756862" cy="1059840"/>
      </dsp:txXfrm>
    </dsp:sp>
    <dsp:sp modelId="{705578A8-9FA5-47C9-A676-1F06C02819C8}">
      <dsp:nvSpPr>
        <dsp:cNvPr id="0" name=""/>
        <dsp:cNvSpPr/>
      </dsp:nvSpPr>
      <dsp:spPr>
        <a:xfrm>
          <a:off x="0" y="1229722"/>
          <a:ext cx="9756862" cy="8211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Integrating Sustainability into Our Innovation Process</a:t>
          </a:r>
          <a:endParaRPr lang="en-US" sz="1600" kern="1200"/>
        </a:p>
      </dsp:txBody>
      <dsp:txXfrm>
        <a:off x="0" y="1229722"/>
        <a:ext cx="9756862" cy="821104"/>
      </dsp:txXfrm>
    </dsp:sp>
    <dsp:sp modelId="{3B7B535B-A8B5-4E7A-9193-3798ADC0E394}">
      <dsp:nvSpPr>
        <dsp:cNvPr id="0" name=""/>
        <dsp:cNvSpPr/>
      </dsp:nvSpPr>
      <dsp:spPr>
        <a:xfrm>
          <a:off x="0" y="2163662"/>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100000"/>
            </a:lnSpc>
            <a:spcBef>
              <a:spcPct val="0"/>
            </a:spcBef>
            <a:spcAft>
              <a:spcPct val="20000"/>
            </a:spcAft>
            <a:buChar char="•"/>
          </a:pPr>
          <a:r>
            <a:rPr lang="en-US" sz="1200" b="0" i="0" kern="1200"/>
            <a:t>Corning’s new product innovations are increasingly focused on reducing embodied carbon in our products and our customers’ products and operations. </a:t>
          </a:r>
        </a:p>
        <a:p>
          <a:pPr marL="114300" lvl="1" indent="-114300" algn="l" defTabSz="533400">
            <a:lnSpc>
              <a:spcPct val="100000"/>
            </a:lnSpc>
            <a:spcBef>
              <a:spcPct val="0"/>
            </a:spcBef>
            <a:spcAft>
              <a:spcPct val="20000"/>
            </a:spcAft>
            <a:buChar char="•"/>
          </a:pPr>
          <a:r>
            <a:rPr lang="en-US" sz="1200" b="0" i="0" kern="1200"/>
            <a:t>Corning has begun to use life cycle assessments performed by third parties to provide industry-recognized calculations of embodied carbon and </a:t>
          </a:r>
          <a:r>
            <a:rPr lang="en-US" sz="1200" b="1" i="0" kern="1200"/>
            <a:t>we will request additional LCA information from suppliers through our supplier engagement program.</a:t>
          </a:r>
        </a:p>
        <a:p>
          <a:pPr marL="114300" lvl="1" indent="-114300" algn="l" defTabSz="533400">
            <a:lnSpc>
              <a:spcPct val="100000"/>
            </a:lnSpc>
            <a:spcBef>
              <a:spcPct val="0"/>
            </a:spcBef>
            <a:spcAft>
              <a:spcPct val="20000"/>
            </a:spcAft>
            <a:buChar char="•"/>
          </a:pPr>
          <a:r>
            <a:rPr lang="en-US" sz="1200" b="0" i="0" kern="1200"/>
            <a:t>We are also developing GHG-impact estimates to be used in the early-stage design of products.</a:t>
          </a:r>
        </a:p>
      </dsp:txBody>
      <dsp:txXfrm>
        <a:off x="0" y="2163662"/>
        <a:ext cx="9756862" cy="1059840"/>
      </dsp:txXfrm>
    </dsp:sp>
    <dsp:sp modelId="{B2E759CE-9F12-4525-B522-C02315DFE0CA}">
      <dsp:nvSpPr>
        <dsp:cNvPr id="0" name=""/>
        <dsp:cNvSpPr/>
      </dsp:nvSpPr>
      <dsp:spPr>
        <a:xfrm>
          <a:off x="0" y="3275153"/>
          <a:ext cx="9756862" cy="978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dirty="0"/>
            <a:t>Together with our partners, Corning will continue to reduce global GHG emissions aligned with our commitment to climate action.</a:t>
          </a:r>
        </a:p>
      </dsp:txBody>
      <dsp:txXfrm>
        <a:off x="0" y="3275153"/>
        <a:ext cx="9756862" cy="978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599C2-A438-4AAF-A9D8-B994A0A58DDC}">
      <dsp:nvSpPr>
        <dsp:cNvPr id="0" name=""/>
        <dsp:cNvSpPr/>
      </dsp:nvSpPr>
      <dsp:spPr>
        <a:xfrm>
          <a:off x="-3256785" y="-501064"/>
          <a:ext cx="3883902" cy="3883902"/>
        </a:xfrm>
        <a:prstGeom prst="blockArc">
          <a:avLst>
            <a:gd name="adj1" fmla="val 18900000"/>
            <a:gd name="adj2" fmla="val 2700000"/>
            <a:gd name="adj3" fmla="val 5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E8AB8-1F72-4141-9233-27790619D54C}">
      <dsp:nvSpPr>
        <dsp:cNvPr id="0" name=""/>
        <dsp:cNvSpPr/>
      </dsp:nvSpPr>
      <dsp:spPr>
        <a:xfrm>
          <a:off x="403244" y="288177"/>
          <a:ext cx="6689364" cy="576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Calculating GHG Emissions</a:t>
          </a:r>
        </a:p>
      </dsp:txBody>
      <dsp:txXfrm>
        <a:off x="403244" y="288177"/>
        <a:ext cx="6689364" cy="576354"/>
      </dsp:txXfrm>
    </dsp:sp>
    <dsp:sp modelId="{92F81654-E346-4FEF-8B71-0384315880EC}">
      <dsp:nvSpPr>
        <dsp:cNvPr id="0" name=""/>
        <dsp:cNvSpPr/>
      </dsp:nvSpPr>
      <dsp:spPr>
        <a:xfrm>
          <a:off x="43022" y="216132"/>
          <a:ext cx="720443" cy="7204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4CE68-FB8E-4538-A493-0DF5781FA6B3}">
      <dsp:nvSpPr>
        <dsp:cNvPr id="0" name=""/>
        <dsp:cNvSpPr/>
      </dsp:nvSpPr>
      <dsp:spPr>
        <a:xfrm>
          <a:off x="612748" y="1152709"/>
          <a:ext cx="6479859" cy="576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Engage Auditing Services</a:t>
          </a:r>
        </a:p>
      </dsp:txBody>
      <dsp:txXfrm>
        <a:off x="612748" y="1152709"/>
        <a:ext cx="6479859" cy="576354"/>
      </dsp:txXfrm>
    </dsp:sp>
    <dsp:sp modelId="{6F94B20C-ACCE-474E-AE9B-DE1EA7C3905D}">
      <dsp:nvSpPr>
        <dsp:cNvPr id="0" name=""/>
        <dsp:cNvSpPr/>
      </dsp:nvSpPr>
      <dsp:spPr>
        <a:xfrm>
          <a:off x="252527" y="1080664"/>
          <a:ext cx="720443" cy="7204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43483-1938-46D8-A333-4A649A10DE86}">
      <dsp:nvSpPr>
        <dsp:cNvPr id="0" name=""/>
        <dsp:cNvSpPr/>
      </dsp:nvSpPr>
      <dsp:spPr>
        <a:xfrm>
          <a:off x="403244" y="2017241"/>
          <a:ext cx="6689364" cy="576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Publish results</a:t>
          </a:r>
        </a:p>
      </dsp:txBody>
      <dsp:txXfrm>
        <a:off x="403244" y="2017241"/>
        <a:ext cx="6689364" cy="576354"/>
      </dsp:txXfrm>
    </dsp:sp>
    <dsp:sp modelId="{0070EFA1-D80F-43E1-9A5D-B5154C65690E}">
      <dsp:nvSpPr>
        <dsp:cNvPr id="0" name=""/>
        <dsp:cNvSpPr/>
      </dsp:nvSpPr>
      <dsp:spPr>
        <a:xfrm>
          <a:off x="43022" y="1945196"/>
          <a:ext cx="720443" cy="7204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68727-AF19-46EC-92A1-0D123FEB376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03E4-ABB6-4D0A-B865-2F91DF48C1EC}" type="slidenum">
              <a:rPr lang="en-US" smtClean="0"/>
              <a:t>‹#›</a:t>
            </a:fld>
            <a:endParaRPr lang="en-US"/>
          </a:p>
        </p:txBody>
      </p:sp>
    </p:spTree>
    <p:extLst>
      <p:ext uri="{BB962C8B-B14F-4D97-AF65-F5344CB8AC3E}">
        <p14:creationId xmlns:p14="http://schemas.microsoft.com/office/powerpoint/2010/main" val="245271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51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The first part of GHG emissions is disclosing scope 1 emissions as part of C6.1. This includes energy used to generate heat for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Google Sans"/>
              </a:rPr>
              <a:t>Scope 1 emissions might include emissions from a hot water heater for an office building that’s powered by natural gas, or mobile combustion from travel in company-owned cars.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oogle Sans"/>
              </a:rPr>
              <a:t>As a reminder, Scope 1 emissions are direct GHG emissions, 2 and 3 are Indirect emissions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oogle Sans"/>
              </a:rPr>
              <a:t>Scope 1 emissions might include emissions from a hot water heater for an office building that’s powered by natural gas, or mobile combustion from travel in company-owned cars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oogle Sans"/>
              </a:rPr>
              <a:t>Scope 2 emissions come from the purchase of utilities like electricity, steam, heat, and cooling</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oogle Sans"/>
              </a:rPr>
              <a:t>Scope 3 emissions are all remaining indirect emissions from an organization’s value chain, such as emissions from the purchased products and services, employee commuting, business travel, and others. Scope 3 emissions are organized into Upstream and Downstream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Google Sans"/>
            </a:endParaRP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0F23C-E232-46A4-9792-5DB7EE69B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51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WSP</a:t>
            </a:r>
            <a:endParaRPr lang="en-US" b="0" dirty="0">
              <a:effectLst/>
            </a:endParaRPr>
          </a:p>
          <a:p>
            <a:pPr rtl="0" fontAlgn="base">
              <a:spcBef>
                <a:spcPts val="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Arial" panose="020B0604020202020204" pitchFamily="34" charset="0"/>
              </a:rPr>
              <a:t>In this example, an organization purchased 10,000 </a:t>
            </a:r>
            <a:r>
              <a:rPr lang="en-US" sz="1800" b="0" i="0" u="none" strike="noStrike" dirty="0" err="1">
                <a:solidFill>
                  <a:srgbClr val="000000"/>
                </a:solidFill>
                <a:effectLst/>
                <a:latin typeface="Arial" panose="020B0604020202020204" pitchFamily="34" charset="0"/>
              </a:rPr>
              <a:t>mmBTU</a:t>
            </a:r>
            <a:r>
              <a:rPr lang="en-US" sz="1800" b="0" i="0" u="none" strike="noStrike" dirty="0">
                <a:solidFill>
                  <a:srgbClr val="000000"/>
                </a:solidFill>
                <a:effectLst/>
                <a:latin typeface="Arial" panose="020B0604020202020204" pitchFamily="34" charset="0"/>
              </a:rPr>
              <a:t> of natural gas in the reporting year, which it could use to generate heat and to run equipment. This connects to CDP question C6.1</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we calculate the mass of CO2, CH4, and N2O separately, using publicly available emission factors. The emission factor used here is the US factor for natural gas combustion, and it can be found at the US EPA link at the bottom of this slide. This emission factor applies to all natural gas burned within the US. Please use the international factor for global locations.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Next, we convert these gases to CO2 equivalents using the global warming potentials found at the US EPA link at the bottom of this slide. The GWPs apply to every country.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Finally, we sum the CO2 equivalents to get a single total value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Keep in mind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 also ask that for this upcoming CDP year, when answering this question, you also include your 2021 total emissions as that is Corning base year. You will see an option in a dropdown to include previous year emissions</a:t>
            </a:r>
            <a:endParaRPr lang="en-US" sz="105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EF166-57E1-44D5-B7CF-FAA02DE20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16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Summary of GHG 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Google Sans"/>
              </a:rPr>
              <a:t>Scope 2 emissions come from the purchase of utilities like electricity, steam, heat, and cooling</a:t>
            </a:r>
          </a:p>
          <a:p>
            <a:pPr>
              <a:defRPr/>
            </a:pPr>
            <a:endParaRPr lang="en-US" dirty="0"/>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Moving to Scope 2 emissions from Purchased Electricity, the two Methods must first be factored:</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Based on guidance issued in 2015, organizations are now required to report two Scope 2 electricity totals - location-based and market-based</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These are listed in the slides below. </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Firstly, we calculate the location based emissions which uses average emission factors for the electricity grids that provide electricity to your facility.</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Secondly, we use the market based total which considers contractual arrangements under which the reporting organization procures power from specific suppliers or sources. If you don’t have specific factors, then you can use the grid averages, in which case, your grid based and market based would be exactly the same. </a:t>
            </a:r>
            <a:endParaRPr lang="en-US" sz="1400" b="0" i="0" u="none" strike="noStrike" dirty="0">
              <a:solidFill>
                <a:srgbClr val="000000"/>
              </a:solidFill>
              <a:effectLst/>
              <a:latin typeface="Arial" panose="020B0604020202020204" pitchFamily="34" charset="0"/>
            </a:endParaRPr>
          </a:p>
          <a:p>
            <a:pPr marL="457200" lvl="1" indent="0" rtl="0" fontAlgn="base">
              <a:spcBef>
                <a:spcPts val="0"/>
              </a:spcBef>
              <a:spcAft>
                <a:spcPts val="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marL="0" lvl="0" indent="0" rtl="0" fontAlgn="base">
              <a:spcBef>
                <a:spcPts val="0"/>
              </a:spcBef>
              <a:spcAft>
                <a:spcPts val="0"/>
              </a:spcAft>
              <a:buFont typeface="Arial" panose="020B0604020202020204" pitchFamily="34" charset="0"/>
              <a:buNone/>
            </a:pPr>
            <a:r>
              <a:rPr lang="en-US" sz="1400" b="0" i="0" u="none" strike="noStrike" dirty="0">
                <a:solidFill>
                  <a:srgbClr val="000000"/>
                </a:solidFill>
                <a:effectLst/>
                <a:latin typeface="Arial" panose="020B0604020202020204" pitchFamily="34" charset="0"/>
              </a:rPr>
              <a:t>As a reminder, we also ask that for this upcoming CDP year, when answering this question, you also include your 2021 total emissions as that is Corning base year. You will see an option in a dropdown to include previous year emissions</a:t>
            </a:r>
            <a:endParaRPr lang="en-US" sz="11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0F23C-E232-46A4-9792-5DB7EE69B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658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WSP</a:t>
            </a:r>
            <a:endParaRPr lang="en-US" sz="1800" b="0" dirty="0">
              <a:effectLst/>
            </a:endParaRPr>
          </a:p>
          <a:p>
            <a:pPr rtl="0" fontAlgn="base">
              <a:spcBef>
                <a:spcPts val="0"/>
              </a:spcBef>
              <a:spcAft>
                <a:spcPts val="0"/>
              </a:spcAft>
              <a:buFont typeface="Arial" panose="020B0604020202020204" pitchFamily="34" charset="0"/>
              <a:buChar char="•"/>
            </a:pPr>
            <a:br>
              <a:rPr lang="en-US" sz="1800" b="0" dirty="0">
                <a:effectLst/>
              </a:rPr>
            </a:br>
            <a:r>
              <a:rPr lang="en-US" sz="1800" b="0" i="0" u="none" strike="noStrike" dirty="0">
                <a:solidFill>
                  <a:srgbClr val="000000"/>
                </a:solidFill>
                <a:effectLst/>
                <a:latin typeface="Arial" panose="020B0604020202020204" pitchFamily="34" charset="0"/>
              </a:rPr>
              <a:t>In this example, an organization purchased 500000 </a:t>
            </a:r>
            <a:r>
              <a:rPr lang="en-US" sz="1800" b="0" i="0" u="none" strike="noStrike" dirty="0" err="1">
                <a:solidFill>
                  <a:srgbClr val="000000"/>
                </a:solidFill>
                <a:effectLst/>
                <a:latin typeface="Arial" panose="020B0604020202020204" pitchFamily="34" charset="0"/>
              </a:rPr>
              <a:t>Mwh</a:t>
            </a:r>
            <a:r>
              <a:rPr lang="en-US" sz="1800" b="0" i="0" u="none" strike="noStrike" dirty="0">
                <a:solidFill>
                  <a:srgbClr val="000000"/>
                </a:solidFill>
                <a:effectLst/>
                <a:latin typeface="Arial" panose="020B0604020202020204" pitchFamily="34" charset="0"/>
              </a:rPr>
              <a:t> in the reporting year, which it could use to generate electricity. This connects to CDP question C6.3</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we calculate the mass of CO2, CH4, and N2O separately, using publicly available emission factors. The emission factor used here is a grid factor for Mexico, and it can be found at the IEA link at the bottom of this slide.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Next, we convert these gases to CO2 equivalents using the global warming potentials found at the US EPA link at the bottom of this slide. The GWPs apply to every country. You will notice the GWPs are the same for both scope 1 &amp; 2.</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Finally, we sum the CO2 equivalents to get a single total value</a:t>
            </a:r>
          </a:p>
          <a:p>
            <a:pPr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As a note, please make sure your emission factor and energy value have the correct units – be sure to apply a conversion factor if necessary. For example, if that was 500,000 kWh. You will need to convert it to MWh before calculating total emissions</a:t>
            </a:r>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EF166-57E1-44D5-B7CF-FAA02DE20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09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WSP</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ON the previous slide we calculated location-based emissions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Here’s an example to show how to calculate market-based emissions.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Based on the example we looked at earlier, let’s say the organization decides to purchase Renewable Electricity Certificates or RECs for half of their electricity use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location-based emissions for the organization would remain the same, because they are still purchasing 250,000 MWh of grid electricity.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Market-based emissions, however, are calculated differently with the purchase of RECs for half the electricity use. We would apply an emission factor of zero to the RECs, and then calculate 250,000 </a:t>
            </a:r>
            <a:r>
              <a:rPr lang="en-US" sz="1800" b="0" i="0" u="none" strike="noStrike" dirty="0" err="1">
                <a:solidFill>
                  <a:srgbClr val="000000"/>
                </a:solidFill>
                <a:effectLst/>
                <a:latin typeface="Arial" panose="020B0604020202020204" pitchFamily="34" charset="0"/>
              </a:rPr>
              <a:t>mwh</a:t>
            </a:r>
            <a:r>
              <a:rPr lang="en-US" sz="1800" b="0" i="0" u="none" strike="noStrike" dirty="0">
                <a:solidFill>
                  <a:srgbClr val="000000"/>
                </a:solidFill>
                <a:effectLst/>
                <a:latin typeface="Arial" panose="020B0604020202020204" pitchFamily="34" charset="0"/>
              </a:rPr>
              <a:t> using the emission factor.</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Note that location and market-based emissions are reported separately and never summed together</a:t>
            </a:r>
          </a:p>
          <a:p>
            <a:pPr rtl="0">
              <a:spcBef>
                <a:spcPts val="0"/>
              </a:spcBef>
              <a:spcAft>
                <a:spcPts val="0"/>
              </a:spcAft>
            </a:pPr>
            <a:endParaRPr lang="en-US" sz="1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EF166-57E1-44D5-B7CF-FAA02DE20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10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sz="1800" b="0" i="0" u="none" strike="noStrike">
                <a:solidFill>
                  <a:srgbClr val="000000"/>
                </a:solidFill>
                <a:effectLst/>
                <a:latin typeface="Google Sans"/>
              </a:rPr>
              <a:t>Scope 3 emissions are all remaining indirect emissions from an organization’s value chain, such as emissions from the purchased products and services, employee commuting, business travel, and others. Scope 3 emissions are organized into Upstream and Downstream. We will go into more detail on how to calculate these categories in our scope 3 webinar next week</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0F23C-E232-46A4-9792-5DB7EE69B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34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The aim of this question is disclose the different types of energy consumption across the organization. Please keep in mind that no row should be blank – it should be zero if you do have this time of energy</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C8.2 is the other commonly challenging question that often requires follow-up amendments</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Here selecting the correct yes/no option is critical as it determines what supporting energy use data will be collected in C8.2a</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For “Consumption of purchased or acquired electricity”:</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Select “Yes” if your company purchased electricity delivered by a 3rd party (e.g., utility).</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You should only select “No” in this row if you generate ALL of your electricity for all facilities globally from self-generated electricity</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And for “Generation of electricity, heat, steam, or cooling”:</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Select “Yes” if your company generated renewable electricity from an installation that is owned by your organization either on-site or off-site. Only owned renewables are included. </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Select “No” if your company did not generate renewable electricity</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8.2a then asks to report the amount of each source of energy used in the reporting year</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When completing the question, please do not leave any fields blank</a:t>
            </a: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And all data must be entered in MWh</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you do not use a given source of energy, please enter zero as leaving the field blank makes it unclear whether the field was accidentally skipped</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EF166-57E1-44D5-B7CF-FAA02DE20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31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Here is an example of how to allocate your emissions by revenue. This is the standard starting point for most organizations, there are more advanced allocation methods such as facility level. However, today we will only focus on this standard method. h scope.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Arial" panose="020B0604020202020204" pitchFamily="34" charset="0"/>
              </a:rPr>
              <a:t>Essentially, the calculation is the revenue of products and/or service purchased by Corning divided by your total revenue of products and/or services that you produce and then multiply this number by the total GHG emissions for either scope 1 or 2 - depending on which scope you are calculating at the time. Again, please repeat this calculation for each scope so you should have multiple response line within this question.</a:t>
            </a:r>
            <a:endParaRPr lang="en-US" b="0" dirty="0">
              <a:effectLst/>
            </a:endParaRPr>
          </a:p>
          <a:p>
            <a:br>
              <a:rPr lang="en-US" dirty="0"/>
            </a:b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37</a:t>
            </a:fld>
            <a:endParaRPr lang="en-US"/>
          </a:p>
        </p:txBody>
      </p:sp>
    </p:spTree>
    <p:extLst>
      <p:ext uri="{BB962C8B-B14F-4D97-AF65-F5344CB8AC3E}">
        <p14:creationId xmlns:p14="http://schemas.microsoft.com/office/powerpoint/2010/main" val="384662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Uncertainty % should be tracked YoY with the aim of uncertainty decreasing each year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38</a:t>
            </a:fld>
            <a:endParaRPr lang="en-US"/>
          </a:p>
        </p:txBody>
      </p:sp>
    </p:spTree>
    <p:extLst>
      <p:ext uri="{BB962C8B-B14F-4D97-AF65-F5344CB8AC3E}">
        <p14:creationId xmlns:p14="http://schemas.microsoft.com/office/powerpoint/2010/main" val="283391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deck is for internal use only.</a:t>
            </a:r>
          </a:p>
        </p:txBody>
      </p:sp>
      <p:sp>
        <p:nvSpPr>
          <p:cNvPr id="4" name="Slide Number Placeholder 3"/>
          <p:cNvSpPr>
            <a:spLocks noGrp="1"/>
          </p:cNvSpPr>
          <p:nvPr>
            <p:ph type="sldNum" sz="quarter" idx="5"/>
          </p:nvPr>
        </p:nvSpPr>
        <p:spPr/>
        <p:txBody>
          <a:bodyPr/>
          <a:lstStyle/>
          <a:p>
            <a:fld id="{5D752D3F-5A79-8940-A8D4-B37D785A10E5}" type="slidenum">
              <a:rPr lang="en-US"/>
              <a:t>2</a:t>
            </a:fld>
            <a:endParaRPr lang="en-US"/>
          </a:p>
        </p:txBody>
      </p:sp>
    </p:spTree>
    <p:extLst>
      <p:ext uri="{BB962C8B-B14F-4D97-AF65-F5344CB8AC3E}">
        <p14:creationId xmlns:p14="http://schemas.microsoft.com/office/powerpoint/2010/main" val="72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5</a:t>
            </a:fld>
            <a:endParaRPr lang="en-US"/>
          </a:p>
        </p:txBody>
      </p:sp>
    </p:spTree>
    <p:extLst>
      <p:ext uri="{BB962C8B-B14F-4D97-AF65-F5344CB8AC3E}">
        <p14:creationId xmlns:p14="http://schemas.microsoft.com/office/powerpoint/2010/main" val="367280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568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746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dirty="0"/>
              <a:t>CO</a:t>
            </a:r>
            <a:r>
              <a:rPr lang="en-US" baseline="-25000" dirty="0"/>
              <a:t>2 </a:t>
            </a:r>
            <a:r>
              <a:rPr lang="en-US" baseline="0" dirty="0"/>
              <a:t>– Carbon dioxide</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CH</a:t>
            </a:r>
            <a:r>
              <a:rPr lang="en-US" baseline="-25000" dirty="0"/>
              <a:t>4 </a:t>
            </a:r>
            <a:r>
              <a:rPr lang="en-US" baseline="0" dirty="0"/>
              <a:t>– Methane</a:t>
            </a:r>
            <a:endParaRPr lang="en-US" baseline="-25000"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N</a:t>
            </a:r>
            <a:r>
              <a:rPr lang="en-US" baseline="-25000" dirty="0"/>
              <a:t>2</a:t>
            </a:r>
            <a:r>
              <a:rPr lang="en-US" baseline="0" dirty="0"/>
              <a:t>O – Nitrous oxide (laughing gas)</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HFC</a:t>
            </a:r>
            <a:r>
              <a:rPr lang="en-US" baseline="-25000" dirty="0"/>
              <a:t>s </a:t>
            </a:r>
            <a:r>
              <a:rPr lang="en-US" baseline="0" dirty="0"/>
              <a:t>– Hydrofluorocarbons (refrigeration units, fire extinguishers, aerosols….)</a:t>
            </a:r>
            <a:endParaRPr lang="en-US" baseline="-25000"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baseline="0" dirty="0"/>
              <a:t>PFC</a:t>
            </a:r>
            <a:r>
              <a:rPr lang="en-US" baseline="-25000" dirty="0"/>
              <a:t>s </a:t>
            </a:r>
            <a:r>
              <a:rPr lang="en-US" baseline="0" dirty="0"/>
              <a:t>– Perfluorochemicals (heat, oil, water, etc., resistant coatings – think cookware, carpet stain prevention for regular people lives) mess up the endocrine activity, reduce immune function etc..</a:t>
            </a:r>
            <a:endParaRPr lang="en-US" baseline="-25000" dirty="0"/>
          </a:p>
          <a:p>
            <a:pPr marL="0" marR="0" lvl="0" indent="0" algn="l" defTabSz="914400" rtl="0" eaLnBrk="1" fontAlgn="auto" latinLnBrk="0" hangingPunct="1">
              <a:lnSpc>
                <a:spcPct val="100000"/>
              </a:lnSpc>
              <a:spcBef>
                <a:spcPts val="0"/>
              </a:spcBef>
              <a:spcAft>
                <a:spcPts val="800"/>
              </a:spcAft>
              <a:buClrTx/>
              <a:buSzTx/>
              <a:buFontTx/>
              <a:buNone/>
              <a:tabLst/>
              <a:defRPr/>
            </a:pPr>
            <a:r>
              <a:rPr lang="en-US" dirty="0"/>
              <a:t>SF</a:t>
            </a:r>
            <a:r>
              <a:rPr lang="en-US" baseline="-25000" dirty="0"/>
              <a:t>6 </a:t>
            </a:r>
            <a:r>
              <a:rPr lang="en-US" baseline="0" dirty="0"/>
              <a:t>– Sulfur hexafluoride – circuit breakers, arc suppressant , electrical insulator, semiconductor manufacturing, and the production of magnesium. </a:t>
            </a:r>
            <a:r>
              <a:rPr lang="en-US" b="1" u="sng" baseline="0" dirty="0"/>
              <a:t>One of the more potent GHG’s – it only takes a small amount to do significant damage</a:t>
            </a:r>
            <a:r>
              <a:rPr lang="en-US" baseline="0" dirty="0"/>
              <a:t>. Used in the manufacturing as well as maintenance of grid equipment. One mitigation tactic is to regularly check equipment quality for leaks , training on employees how to maintain and service WHILE new options are being discovered. </a:t>
            </a:r>
            <a:endParaRPr lang="en-US" baseline="-25000" dirty="0"/>
          </a:p>
          <a:p>
            <a:pPr rtl="0">
              <a:spcBef>
                <a:spcPts val="0"/>
              </a:spcBef>
              <a:spcAft>
                <a:spcPts val="800"/>
              </a:spcAft>
            </a:pPr>
            <a:endParaRPr lang="en-US" baseline="-25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D78CE-9119-D542-B7B4-2FF15F3B99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9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A1D97-DE10-4407-A3F4-A8A5F3B72A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9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13</a:t>
            </a:fld>
            <a:endParaRPr lang="en-US"/>
          </a:p>
        </p:txBody>
      </p:sp>
    </p:spTree>
    <p:extLst>
      <p:ext uri="{BB962C8B-B14F-4D97-AF65-F5344CB8AC3E}">
        <p14:creationId xmlns:p14="http://schemas.microsoft.com/office/powerpoint/2010/main" val="365315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14</a:t>
            </a:fld>
            <a:endParaRPr lang="en-US"/>
          </a:p>
        </p:txBody>
      </p:sp>
    </p:spTree>
    <p:extLst>
      <p:ext uri="{BB962C8B-B14F-4D97-AF65-F5344CB8AC3E}">
        <p14:creationId xmlns:p14="http://schemas.microsoft.com/office/powerpoint/2010/main" val="400970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36466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7909177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613165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4716752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1643548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378912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383751"/>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90328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220362512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0646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2372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224073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Background - Title Only">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326C2F2-D253-6D43-BB58-88DDAEEC9BAE}"/>
              </a:ext>
            </a:extLst>
          </p:cNvPr>
          <p:cNvSpPr>
            <a:spLocks noGrp="1"/>
          </p:cNvSpPr>
          <p:nvPr>
            <p:ph type="sldNum" sz="quarter" idx="10"/>
          </p:nvPr>
        </p:nvSpPr>
        <p:spPr>
          <a:xfrm>
            <a:off x="9358748" y="6356352"/>
            <a:ext cx="2494587" cy="365125"/>
          </a:xfrm>
          <a:prstGeom prst="rect">
            <a:avLst/>
          </a:prstGeom>
        </p:spPr>
        <p:txBody>
          <a:bodyPr/>
          <a:lstStyle/>
          <a:p>
            <a:fld id="{7C6B7BC5-B982-4288-96CD-A91D02B0A434}" type="slidenum">
              <a:rPr lang="en-US" smtClean="0"/>
              <a:pPr/>
              <a:t>‹#›</a:t>
            </a:fld>
            <a:endParaRPr lang="en-US"/>
          </a:p>
        </p:txBody>
      </p:sp>
      <p:sp>
        <p:nvSpPr>
          <p:cNvPr id="7" name="Title 1">
            <a:extLst>
              <a:ext uri="{FF2B5EF4-FFF2-40B4-BE49-F238E27FC236}">
                <a16:creationId xmlns:a16="http://schemas.microsoft.com/office/drawing/2014/main" id="{FCE2DBC1-940F-7B4A-AEE1-3FA9A0A84858}"/>
              </a:ext>
            </a:extLst>
          </p:cNvPr>
          <p:cNvSpPr>
            <a:spLocks noGrp="1"/>
          </p:cNvSpPr>
          <p:nvPr>
            <p:ph type="title"/>
          </p:nvPr>
        </p:nvSpPr>
        <p:spPr>
          <a:xfrm>
            <a:off x="838200" y="365127"/>
            <a:ext cx="10515600" cy="768216"/>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284925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987EA-C3E1-855A-9EDD-6FAE9025B95E}"/>
              </a:ext>
            </a:extLst>
          </p:cNvPr>
          <p:cNvSpPr>
            <a:spLocks noGrp="1"/>
          </p:cNvSpPr>
          <p:nvPr>
            <p:ph type="sldNum" sz="quarter" idx="10"/>
          </p:nvPr>
        </p:nvSpPr>
        <p:spPr/>
        <p:txBody>
          <a:bodyPr/>
          <a:lstStyle/>
          <a:p>
            <a:fld id="{9FBBB179-F8D5-C345-885D-36A3B3A51673}" type="slidenum">
              <a:rPr lang="en-US" smtClean="0"/>
              <a:pPr/>
              <a:t>‹#›</a:t>
            </a:fld>
            <a:endParaRPr lang="en-US"/>
          </a:p>
        </p:txBody>
      </p:sp>
    </p:spTree>
    <p:extLst>
      <p:ext uri="{BB962C8B-B14F-4D97-AF65-F5344CB8AC3E}">
        <p14:creationId xmlns:p14="http://schemas.microsoft.com/office/powerpoint/2010/main" val="390263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2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393A38-7AEC-4FF2-B7BC-D0EB5EF8CBB5}"/>
              </a:ext>
            </a:extLst>
          </p:cNvPr>
          <p:cNvSpPr>
            <a:spLocks noGrp="1"/>
          </p:cNvSpPr>
          <p:nvPr>
            <p:ph sz="quarter" idx="10"/>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4FB68783-E217-459C-86BB-95EC011894E3}"/>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41276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907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1792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30480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1792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7CEB997A-926F-484E-8B5A-71A4AA81E6D2}"/>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9419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251B-F2EE-4D21-847D-71B4C810BAE8}"/>
              </a:ext>
            </a:extLst>
          </p:cNvPr>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0460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Content +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2455-C5CF-4B6A-8611-24F542EA045D}"/>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
        <p:nvSpPr>
          <p:cNvPr id="6" name="Content Placeholder 5">
            <a:extLst>
              <a:ext uri="{FF2B5EF4-FFF2-40B4-BE49-F238E27FC236}">
                <a16:creationId xmlns:a16="http://schemas.microsoft.com/office/drawing/2014/main" id="{12390E99-6BA8-4B5B-BA28-9B5C480FEAB5}"/>
              </a:ext>
            </a:extLst>
          </p:cNvPr>
          <p:cNvSpPr>
            <a:spLocks noGrp="1"/>
          </p:cNvSpPr>
          <p:nvPr>
            <p:ph sz="quarter" idx="11"/>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993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5C0-FC05-4D5B-8DD6-50B1D6115CF9}"/>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0480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Tree>
    <p:extLst>
      <p:ext uri="{BB962C8B-B14F-4D97-AF65-F5344CB8AC3E}">
        <p14:creationId xmlns:p14="http://schemas.microsoft.com/office/powerpoint/2010/main" val="1713538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D26-EF5D-4446-8149-663DBD578C4F}"/>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dirty="0"/>
              <a:t>Click to add subtitle</a:t>
            </a:r>
          </a:p>
        </p:txBody>
      </p:sp>
    </p:spTree>
    <p:extLst>
      <p:ext uri="{BB962C8B-B14F-4D97-AF65-F5344CB8AC3E}">
        <p14:creationId xmlns:p14="http://schemas.microsoft.com/office/powerpoint/2010/main" val="218461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2478746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19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1730549"/>
            <a:ext cx="7924800" cy="1682241"/>
          </a:xfrm>
        </p:spPr>
        <p:txBody>
          <a:bodyPr wrap="square" lIns="91440" anchor="b">
            <a:noAutofit/>
          </a:bodyPr>
          <a:lstStyle>
            <a:lvl1pPr algn="l">
              <a:lnSpc>
                <a:spcPct val="90000"/>
              </a:lnSpc>
              <a:defRPr sz="2933" b="1" cap="none">
                <a:solidFill>
                  <a:schemeClr val="tx1"/>
                </a:solidFill>
              </a:defRPr>
            </a:lvl1pPr>
          </a:lstStyle>
          <a:p>
            <a:r>
              <a:rPr lang="en-US"/>
              <a:t>Click to edit Master title style</a:t>
            </a:r>
            <a:endParaRPr lang="en-US" dirty="0"/>
          </a:p>
        </p:txBody>
      </p:sp>
      <p:sp>
        <p:nvSpPr>
          <p:cNvPr id="3" name="Text Placeholder 2"/>
          <p:cNvSpPr>
            <a:spLocks noGrp="1"/>
          </p:cNvSpPr>
          <p:nvPr userDrawn="1">
            <p:ph type="body" idx="1" hasCustomPrompt="1"/>
          </p:nvPr>
        </p:nvSpPr>
        <p:spPr>
          <a:xfrm>
            <a:off x="609600" y="3463293"/>
            <a:ext cx="7924800" cy="2083377"/>
          </a:xfrm>
          <a:prstGeom prst="rect">
            <a:avLst/>
          </a:prstGeom>
        </p:spPr>
        <p:txBody>
          <a:bodyPr wrap="square" lIns="91440" anchor="t">
            <a:noAutofit/>
          </a:bodyPr>
          <a:lstStyle>
            <a:lvl1pPr marL="0" indent="0">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2959491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133600" y="1730536"/>
            <a:ext cx="7924800" cy="1682241"/>
          </a:xfrm>
        </p:spPr>
        <p:txBody>
          <a:bodyPr wrap="square" anchor="b">
            <a:noAutofit/>
          </a:bodyPr>
          <a:lstStyle>
            <a:lvl1pPr algn="ctr">
              <a:lnSpc>
                <a:spcPct val="90000"/>
              </a:lnSpc>
              <a:defRPr sz="2933" b="1" cap="none">
                <a:solidFill>
                  <a:schemeClr val="tx1"/>
                </a:solidFill>
              </a:defRPr>
            </a:lvl1pPr>
          </a:lstStyle>
          <a:p>
            <a:r>
              <a:rPr lang="en-US"/>
              <a:t>Click to edit Master title style</a:t>
            </a:r>
            <a:endParaRPr lang="en-US" dirty="0"/>
          </a:p>
        </p:txBody>
      </p:sp>
      <p:sp>
        <p:nvSpPr>
          <p:cNvPr id="3" name="Text Placeholder 2"/>
          <p:cNvSpPr>
            <a:spLocks noGrp="1"/>
          </p:cNvSpPr>
          <p:nvPr userDrawn="1">
            <p:ph type="body" idx="1" hasCustomPrompt="1"/>
          </p:nvPr>
        </p:nvSpPr>
        <p:spPr>
          <a:xfrm>
            <a:off x="2133600" y="3463280"/>
            <a:ext cx="7924800" cy="2083377"/>
          </a:xfrm>
          <a:prstGeom prst="rect">
            <a:avLst/>
          </a:prstGeom>
        </p:spPr>
        <p:txBody>
          <a:bodyPr wrap="square" lIns="91440" anchor="t">
            <a:noAutofit/>
          </a:bodyPr>
          <a:lstStyle>
            <a:lvl1pPr marL="0" indent="0" algn="ctr">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spTree>
    <p:extLst>
      <p:ext uri="{BB962C8B-B14F-4D97-AF65-F5344CB8AC3E}">
        <p14:creationId xmlns:p14="http://schemas.microsoft.com/office/powerpoint/2010/main" val="202241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58CF2-B7B4-4850-9555-69BF2105FE87}"/>
              </a:ext>
            </a:extLst>
          </p:cNvPr>
          <p:cNvPicPr>
            <a:picLocks noChangeAspect="1"/>
          </p:cNvPicPr>
          <p:nvPr userDrawn="1"/>
        </p:nvPicPr>
        <p:blipFill>
          <a:blip r:embed="rId2"/>
          <a:stretch>
            <a:fillRect/>
          </a:stretch>
        </p:blipFill>
        <p:spPr>
          <a:xfrm>
            <a:off x="0" y="-3046"/>
            <a:ext cx="12192000" cy="6864095"/>
          </a:xfrm>
          <a:prstGeom prst="rect">
            <a:avLst/>
          </a:prstGeom>
        </p:spPr>
      </p:pic>
      <p:sp>
        <p:nvSpPr>
          <p:cNvPr id="2" name="Title 1"/>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bg1"/>
                </a:solidFill>
              </a:defRPr>
            </a:lvl1pPr>
          </a:lstStyle>
          <a:p>
            <a:pPr lvl="0" algn="l" fontAlgn="base">
              <a:spcAft>
                <a:spcPct val="0"/>
              </a:spcAft>
            </a:pPr>
            <a:r>
              <a:rPr lang="en-US"/>
              <a:t>Click to edit Master title style</a:t>
            </a:r>
            <a:endParaRPr lang="en-US" dirty="0"/>
          </a:p>
        </p:txBody>
      </p:sp>
      <p:sp>
        <p:nvSpPr>
          <p:cNvPr id="3" name="Subtitle 2"/>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bg1"/>
                </a:solidFill>
              </a:defRPr>
            </a:lvl1pPr>
          </a:lstStyle>
          <a:p>
            <a:pPr marL="0" lvl="0" indent="0" fontAlgn="base">
              <a:spcBef>
                <a:spcPct val="0"/>
              </a:spcBef>
              <a:spcAft>
                <a:spcPct val="0"/>
              </a:spcAft>
              <a:buClr>
                <a:srgbClr val="6AADE4"/>
              </a:buClr>
              <a:buFontTx/>
              <a:buNone/>
            </a:pPr>
            <a:r>
              <a:rPr lang="en-US" dirty="0"/>
              <a:t>Click to edit Speaker Name/Title/Date</a:t>
            </a:r>
          </a:p>
        </p:txBody>
      </p:sp>
    </p:spTree>
    <p:extLst>
      <p:ext uri="{BB962C8B-B14F-4D97-AF65-F5344CB8AC3E}">
        <p14:creationId xmlns:p14="http://schemas.microsoft.com/office/powerpoint/2010/main" val="245588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ue Logo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D91DFD-8415-445D-84F1-50C7EAD50222}"/>
              </a:ext>
            </a:extLst>
          </p:cNvPr>
          <p:cNvPicPr>
            <a:picLocks noChangeAspect="1"/>
          </p:cNvPicPr>
          <p:nvPr userDrawn="1"/>
        </p:nvPicPr>
        <p:blipFill>
          <a:blip r:embed="rId2"/>
          <a:stretch>
            <a:fillRect/>
          </a:stretch>
        </p:blipFill>
        <p:spPr>
          <a:xfrm>
            <a:off x="926592" y="524256"/>
            <a:ext cx="1255776" cy="5826485"/>
          </a:xfrm>
          <a:prstGeom prst="rect">
            <a:avLst/>
          </a:prstGeom>
        </p:spPr>
      </p:pic>
      <p:sp>
        <p:nvSpPr>
          <p:cNvPr id="6" name="Title 1">
            <a:extLst>
              <a:ext uri="{FF2B5EF4-FFF2-40B4-BE49-F238E27FC236}">
                <a16:creationId xmlns:a16="http://schemas.microsoft.com/office/drawing/2014/main" id="{80D0D53F-4F5A-43D8-B64A-7EC00C23BCB1}"/>
              </a:ext>
            </a:extLst>
          </p:cNvPr>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tx1"/>
                </a:solidFill>
              </a:defRPr>
            </a:lvl1pPr>
          </a:lstStyle>
          <a:p>
            <a:pPr lvl="0" algn="l" fontAlgn="base">
              <a:spcAft>
                <a:spcPct val="0"/>
              </a:spcAft>
            </a:pPr>
            <a:r>
              <a:rPr lang="en-US"/>
              <a:t>Click to edit Master title style</a:t>
            </a:r>
            <a:endParaRPr lang="en-US" dirty="0"/>
          </a:p>
        </p:txBody>
      </p:sp>
      <p:sp>
        <p:nvSpPr>
          <p:cNvPr id="7" name="Subtitle 2">
            <a:extLst>
              <a:ext uri="{FF2B5EF4-FFF2-40B4-BE49-F238E27FC236}">
                <a16:creationId xmlns:a16="http://schemas.microsoft.com/office/drawing/2014/main" id="{10834602-0A30-4418-827C-33D637A1295A}"/>
              </a:ext>
            </a:extLst>
          </p:cNvPr>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tx1"/>
                </a:solidFill>
              </a:defRPr>
            </a:lvl1pPr>
          </a:lstStyle>
          <a:p>
            <a:pPr marL="0" lvl="0" indent="0" fontAlgn="base">
              <a:spcBef>
                <a:spcPct val="0"/>
              </a:spcBef>
              <a:spcAft>
                <a:spcPct val="0"/>
              </a:spcAft>
              <a:buClr>
                <a:srgbClr val="6AADE4"/>
              </a:buClr>
              <a:buFontTx/>
              <a:buNone/>
            </a:pPr>
            <a:r>
              <a:rPr lang="en-US" dirty="0"/>
              <a:t>Click to edit Speaker Name/Title/Date</a:t>
            </a:r>
          </a:p>
        </p:txBody>
      </p:sp>
    </p:spTree>
    <p:extLst>
      <p:ext uri="{BB962C8B-B14F-4D97-AF65-F5344CB8AC3E}">
        <p14:creationId xmlns:p14="http://schemas.microsoft.com/office/powerpoint/2010/main" val="4146117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8" y="632180"/>
            <a:ext cx="5920797"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3200">
                <a:solidFill>
                  <a:schemeClr val="tx1"/>
                </a:solidFill>
              </a:defRPr>
            </a:lvl1pPr>
          </a:lstStyle>
          <a:p>
            <a:pPr lvl="0" algn="l" fontAlgn="base">
              <a:spcAft>
                <a:spcPct val="0"/>
              </a:spcAft>
            </a:pPr>
            <a:r>
              <a:rPr lang="en-US" dirty="0"/>
              <a:t>Information Security</a:t>
            </a:r>
          </a:p>
        </p:txBody>
      </p:sp>
      <p:sp>
        <p:nvSpPr>
          <p:cNvPr id="3" name="Subtitle 2"/>
          <p:cNvSpPr>
            <a:spLocks noGrp="1"/>
          </p:cNvSpPr>
          <p:nvPr>
            <p:ph type="subTitle" idx="1" hasCustomPrompt="1"/>
          </p:nvPr>
        </p:nvSpPr>
        <p:spPr bwMode="gray">
          <a:xfrm>
            <a:off x="2974845" y="2826740"/>
            <a:ext cx="8832637" cy="1828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ts val="2933"/>
              </a:lnSpc>
              <a:spcBef>
                <a:spcPts val="267"/>
              </a:spcBef>
              <a:buFontTx/>
              <a:buNone/>
              <a:defRPr lang="en-US" sz="2133" spc="-27" baseline="0" dirty="0"/>
            </a:lvl1pPr>
          </a:lstStyle>
          <a:p>
            <a:r>
              <a:rPr lang="en-US" dirty="0"/>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7" name="Picture 6">
            <a:extLst>
              <a:ext uri="{FF2B5EF4-FFF2-40B4-BE49-F238E27FC236}">
                <a16:creationId xmlns:a16="http://schemas.microsoft.com/office/drawing/2014/main" id="{D4CA495A-DA25-4011-9AA6-0AB9136A54A4}"/>
              </a:ext>
            </a:extLst>
          </p:cNvPr>
          <p:cNvPicPr>
            <a:picLocks noChangeAspect="1"/>
          </p:cNvPicPr>
          <p:nvPr userDrawn="1"/>
        </p:nvPicPr>
        <p:blipFill>
          <a:blip r:embed="rId2"/>
          <a:stretch>
            <a:fillRect/>
          </a:stretch>
        </p:blipFill>
        <p:spPr>
          <a:xfrm>
            <a:off x="926592" y="524256"/>
            <a:ext cx="1255776" cy="5826485"/>
          </a:xfrm>
          <a:prstGeom prst="rect">
            <a:avLst/>
          </a:prstGeom>
        </p:spPr>
      </p:pic>
      <p:pic>
        <p:nvPicPr>
          <p:cNvPr id="6" name="Picture 5">
            <a:extLst>
              <a:ext uri="{FF2B5EF4-FFF2-40B4-BE49-F238E27FC236}">
                <a16:creationId xmlns:a16="http://schemas.microsoft.com/office/drawing/2014/main" id="{AA48D5F1-4203-4A35-9B2D-5CEEBADF67A1}"/>
              </a:ext>
            </a:extLst>
          </p:cNvPr>
          <p:cNvPicPr>
            <a:picLocks noChangeAspect="1"/>
          </p:cNvPicPr>
          <p:nvPr userDrawn="1"/>
        </p:nvPicPr>
        <p:blipFill>
          <a:blip r:embed="rId3"/>
          <a:stretch>
            <a:fillRect/>
          </a:stretch>
        </p:blipFill>
        <p:spPr>
          <a:xfrm>
            <a:off x="6812861" y="4864768"/>
            <a:ext cx="4994623" cy="914400"/>
          </a:xfrm>
          <a:prstGeom prst="rect">
            <a:avLst/>
          </a:prstGeom>
        </p:spPr>
      </p:pic>
    </p:spTree>
    <p:extLst>
      <p:ext uri="{BB962C8B-B14F-4D97-AF65-F5344CB8AC3E}">
        <p14:creationId xmlns:p14="http://schemas.microsoft.com/office/powerpoint/2010/main" val="3761407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 Closing">
    <p:bg bwMode="gray">
      <p:bgPr>
        <a:solidFill>
          <a:srgbClr val="00529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35E7F-87EF-4CF8-83F9-4C82DF072385}"/>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91834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ue Logo 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0746E-F91F-4247-B213-F2DEAC21BD04}"/>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3216226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7CEBAF-BDA2-418C-9ED4-9FF975F8CF3C}"/>
              </a:ext>
            </a:extLst>
          </p:cNvPr>
          <p:cNvSpPr>
            <a:spLocks noGrp="1"/>
          </p:cNvSpPr>
          <p:nvPr>
            <p:ph sz="quarter" idx="10"/>
          </p:nvPr>
        </p:nvSpPr>
        <p:spPr>
          <a:xfrm>
            <a:off x="571500" y="1143000"/>
            <a:ext cx="11049000" cy="51577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3F6EE50-CC1A-430E-AC5E-1CAC5DE6EFFC}"/>
              </a:ext>
            </a:extLst>
          </p:cNvPr>
          <p:cNvSpPr>
            <a:spLocks noGrp="1"/>
          </p:cNvSpPr>
          <p:nvPr>
            <p:ph type="title"/>
          </p:nvPr>
        </p:nvSpPr>
        <p:spPr>
          <a:xfrm>
            <a:off x="571500" y="273967"/>
            <a:ext cx="11049000" cy="685800"/>
          </a:xfrm>
        </p:spPr>
        <p:txBody>
          <a:bodyPr/>
          <a:lstStyle>
            <a:lvl1pPr>
              <a:defRPr/>
            </a:lvl1pPr>
          </a:lstStyle>
          <a:p>
            <a:r>
              <a:rPr lang="en-US"/>
              <a:t>Click to edit Master title style</a:t>
            </a:r>
          </a:p>
        </p:txBody>
      </p:sp>
      <p:pic>
        <p:nvPicPr>
          <p:cNvPr id="6" name="Picture 5">
            <a:extLst>
              <a:ext uri="{FF2B5EF4-FFF2-40B4-BE49-F238E27FC236}">
                <a16:creationId xmlns:a16="http://schemas.microsoft.com/office/drawing/2014/main" id="{A7032D2D-828A-4193-82A6-C49816A8F479}"/>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633282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ue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A254351-518C-44E9-AD38-E02F28869B10}"/>
              </a:ext>
            </a:extLst>
          </p:cNvPr>
          <p:cNvSpPr>
            <a:spLocks noGrp="1"/>
          </p:cNvSpPr>
          <p:nvPr>
            <p:ph type="title"/>
          </p:nvPr>
        </p:nvSpPr>
        <p:spPr/>
        <p:txBody>
          <a:bodyPr/>
          <a:lstStyle>
            <a:lvl1pPr>
              <a:defRPr/>
            </a:lvl1pPr>
          </a:lstStyle>
          <a:p>
            <a:r>
              <a:rPr lang="en-US"/>
              <a:t>Click to edit Master title style</a:t>
            </a:r>
          </a:p>
        </p:txBody>
      </p:sp>
      <p:pic>
        <p:nvPicPr>
          <p:cNvPr id="5" name="Picture 4">
            <a:extLst>
              <a:ext uri="{FF2B5EF4-FFF2-40B4-BE49-F238E27FC236}">
                <a16:creationId xmlns:a16="http://schemas.microsoft.com/office/drawing/2014/main" id="{563EFFB6-8C0A-4815-82CB-2276CAF034BB}"/>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34462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992562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4" name="Content Placeholder 3"/>
          <p:cNvSpPr>
            <a:spLocks noGrp="1"/>
          </p:cNvSpPr>
          <p:nvPr>
            <p:ph sz="half" idx="2"/>
          </p:nvPr>
        </p:nvSpPr>
        <p:spPr>
          <a:xfrm>
            <a:off x="621792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5" name="Content Placeholder 2"/>
          <p:cNvSpPr>
            <a:spLocks noGrp="1"/>
          </p:cNvSpPr>
          <p:nvPr>
            <p:ph sz="half" idx="10"/>
          </p:nvPr>
        </p:nvSpPr>
        <p:spPr>
          <a:xfrm>
            <a:off x="30480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6" name="Content Placeholder 3"/>
          <p:cNvSpPr>
            <a:spLocks noGrp="1"/>
          </p:cNvSpPr>
          <p:nvPr>
            <p:ph sz="half" idx="11"/>
          </p:nvPr>
        </p:nvSpPr>
        <p:spPr>
          <a:xfrm>
            <a:off x="621792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9" name="Title 8">
            <a:extLst>
              <a:ext uri="{FF2B5EF4-FFF2-40B4-BE49-F238E27FC236}">
                <a16:creationId xmlns:a16="http://schemas.microsoft.com/office/drawing/2014/main" id="{D841234E-A402-4CE5-B5D0-2C4479E5741B}"/>
              </a:ext>
            </a:extLst>
          </p:cNvPr>
          <p:cNvSpPr>
            <a:spLocks noGrp="1"/>
          </p:cNvSpPr>
          <p:nvPr>
            <p:ph type="title"/>
          </p:nvPr>
        </p:nvSpPr>
        <p:spPr>
          <a:xfrm>
            <a:off x="304800" y="91440"/>
            <a:ext cx="11582400" cy="685800"/>
          </a:xfrm>
        </p:spPr>
        <p:txBody>
          <a:bodyPr/>
          <a:lstStyle>
            <a:lvl1pPr>
              <a:defRPr/>
            </a:lvl1pPr>
          </a:lstStyle>
          <a:p>
            <a:r>
              <a:rPr lang="en-US"/>
              <a:t>Click to edit Master title style</a:t>
            </a:r>
          </a:p>
        </p:txBody>
      </p:sp>
      <p:pic>
        <p:nvPicPr>
          <p:cNvPr id="7" name="Picture 6">
            <a:extLst>
              <a:ext uri="{FF2B5EF4-FFF2-40B4-BE49-F238E27FC236}">
                <a16:creationId xmlns:a16="http://schemas.microsoft.com/office/drawing/2014/main" id="{D3614086-C2CA-437A-B5D5-7952B439DA9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003988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pic>
        <p:nvPicPr>
          <p:cNvPr id="3" name="Picture 2">
            <a:extLst>
              <a:ext uri="{FF2B5EF4-FFF2-40B4-BE49-F238E27FC236}">
                <a16:creationId xmlns:a16="http://schemas.microsoft.com/office/drawing/2014/main" id="{E673D719-72DA-4C82-9924-53B04AA5E608}"/>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877787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ue Content +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1887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sp>
        <p:nvSpPr>
          <p:cNvPr id="6" name="Content Placeholder 5">
            <a:extLst>
              <a:ext uri="{FF2B5EF4-FFF2-40B4-BE49-F238E27FC236}">
                <a16:creationId xmlns:a16="http://schemas.microsoft.com/office/drawing/2014/main" id="{D8C2680B-321F-47F3-A06A-C04A64E06362}"/>
              </a:ext>
            </a:extLst>
          </p:cNvPr>
          <p:cNvSpPr>
            <a:spLocks noGrp="1"/>
          </p:cNvSpPr>
          <p:nvPr>
            <p:ph sz="quarter" idx="11"/>
          </p:nvPr>
        </p:nvSpPr>
        <p:spPr>
          <a:xfrm>
            <a:off x="304800" y="914400"/>
            <a:ext cx="11582400" cy="53863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1D1046DB-8BC2-4557-9EE0-3FF7A018C05C}"/>
              </a:ext>
            </a:extLst>
          </p:cNvPr>
          <p:cNvSpPr>
            <a:spLocks noGrp="1"/>
          </p:cNvSpPr>
          <p:nvPr>
            <p:ph type="title"/>
          </p:nvPr>
        </p:nvSpPr>
        <p:spPr>
          <a:xfrm>
            <a:off x="304800" y="91440"/>
            <a:ext cx="11582400" cy="685800"/>
          </a:xfrm>
        </p:spPr>
        <p:txBody>
          <a:bodyPr/>
          <a:lstStyle/>
          <a:p>
            <a:r>
              <a:rPr lang="en-US"/>
              <a:t>Click to edit Master title style</a:t>
            </a:r>
          </a:p>
        </p:txBody>
      </p:sp>
      <p:pic>
        <p:nvPicPr>
          <p:cNvPr id="7" name="Picture 6">
            <a:extLst>
              <a:ext uri="{FF2B5EF4-FFF2-40B4-BE49-F238E27FC236}">
                <a16:creationId xmlns:a16="http://schemas.microsoft.com/office/drawing/2014/main" id="{E42F2177-6D8F-47A7-996B-41BA30092D52}"/>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442292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ue Two Content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04800" y="91440"/>
            <a:ext cx="11582400" cy="685800"/>
          </a:xfrm>
        </p:spPr>
        <p:txBody>
          <a:bodyPr vert="horz" lIns="91440" tIns="45720" rIns="91440" bIns="45720" rtlCol="0" anchor="b" anchorCtr="0">
            <a:noAutofit/>
          </a:bodyPr>
          <a:lstStyle>
            <a:lvl1pPr>
              <a:defRPr lang="en-US" dirty="0"/>
            </a:lvl1pPr>
          </a:lstStyle>
          <a:p>
            <a:pPr lvl="0"/>
            <a:r>
              <a:rPr lang="en-US"/>
              <a:t>Click to edit Master title style</a:t>
            </a:r>
          </a:p>
        </p:txBody>
      </p:sp>
      <p:sp>
        <p:nvSpPr>
          <p:cNvPr id="9"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081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C89047A8-77AB-410A-BE5F-5A7C54DAC57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804744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2FD7D-9D17-46D4-8EE0-A805134B9F17}"/>
              </a:ext>
            </a:extLst>
          </p:cNvPr>
          <p:cNvSpPr/>
          <p:nvPr userDrawn="1"/>
        </p:nvSpPr>
        <p:spPr>
          <a:xfrm>
            <a:off x="0" y="0"/>
            <a:ext cx="117835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470581" y="166853"/>
            <a:ext cx="9869864" cy="957291"/>
          </a:xfrm>
        </p:spPr>
        <p:txBody>
          <a:bodyPr vert="horz" lIns="0" tIns="45720" rIns="91440" bIns="45720" rtlCol="0" anchor="b" anchorCtr="0">
            <a:noAutofit/>
          </a:bodyPr>
          <a:lstStyle>
            <a:lvl1pPr>
              <a:defRPr lang="en-US" dirty="0"/>
            </a:lvl1pPr>
          </a:lstStyle>
          <a:p>
            <a:pPr lvl="0"/>
            <a:r>
              <a:rPr lang="en-US"/>
              <a:t>Click to edit Master title style</a:t>
            </a:r>
          </a:p>
        </p:txBody>
      </p:sp>
      <p:sp>
        <p:nvSpPr>
          <p:cNvPr id="6"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1470581" y="194286"/>
            <a:ext cx="9869864" cy="446736"/>
          </a:xfrm>
        </p:spPr>
        <p:txBody>
          <a:bodyPr lIns="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8C97CA1A-6AF3-44E9-84F6-2E227EF78014}"/>
              </a:ext>
            </a:extLst>
          </p:cNvPr>
          <p:cNvPicPr>
            <a:picLocks noChangeAspect="1"/>
          </p:cNvPicPr>
          <p:nvPr userDrawn="1"/>
        </p:nvPicPr>
        <p:blipFill>
          <a:blip r:embed="rId2"/>
          <a:stretch>
            <a:fillRect/>
          </a:stretch>
        </p:blipFill>
        <p:spPr>
          <a:xfrm>
            <a:off x="106016" y="6391372"/>
            <a:ext cx="958265" cy="206533"/>
          </a:xfrm>
          <a:prstGeom prst="rect">
            <a:avLst/>
          </a:prstGeom>
        </p:spPr>
      </p:pic>
      <p:sp>
        <p:nvSpPr>
          <p:cNvPr id="4" name="Text Placeholder 3">
            <a:extLst>
              <a:ext uri="{FF2B5EF4-FFF2-40B4-BE49-F238E27FC236}">
                <a16:creationId xmlns:a16="http://schemas.microsoft.com/office/drawing/2014/main" id="{5F65DF98-5E55-4F3B-9BE0-7D813F53363D}"/>
              </a:ext>
            </a:extLst>
          </p:cNvPr>
          <p:cNvSpPr>
            <a:spLocks noGrp="1"/>
          </p:cNvSpPr>
          <p:nvPr>
            <p:ph type="body" sz="quarter" idx="11"/>
          </p:nvPr>
        </p:nvSpPr>
        <p:spPr>
          <a:xfrm>
            <a:off x="1470025" y="1460500"/>
            <a:ext cx="9871075"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514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ue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C72B0A-93E1-4881-96FC-F9FDCFACE296}"/>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3924820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693"/>
            <a:ext cx="7924800" cy="1682241"/>
          </a:xfrm>
        </p:spPr>
        <p:txBody>
          <a:bodyPr wrap="square" lIns="91440" tIns="45720" rIns="91440" bIns="45720" anchor="b">
            <a:noAutofit/>
          </a:bodyPr>
          <a:lstStyle>
            <a:lvl1pPr algn="l">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609600" y="3463437"/>
            <a:ext cx="7924800" cy="2083377"/>
          </a:xfrm>
        </p:spPr>
        <p:txBody>
          <a:bodyPr wrap="square" lIns="91440" tIns="45720" rIns="91440" bIns="45720" anchor="t">
            <a:noAutofit/>
          </a:bodyPr>
          <a:lstStyle>
            <a:lvl1pPr marL="0" indent="0">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028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30681"/>
            <a:ext cx="7924800" cy="1682241"/>
          </a:xfrm>
        </p:spPr>
        <p:txBody>
          <a:bodyPr wrap="square" lIns="91440" rIns="91440" anchor="b">
            <a:noAutofit/>
          </a:bodyPr>
          <a:lstStyle>
            <a:lvl1pPr algn="ctr">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2133600" y="3463425"/>
            <a:ext cx="7924800" cy="2083377"/>
          </a:xfrm>
        </p:spPr>
        <p:txBody>
          <a:bodyPr wrap="square" lIns="91440" tIns="45720" rIns="91440" bIns="45720" anchor="t">
            <a:noAutofit/>
          </a:bodyPr>
          <a:lstStyle>
            <a:lvl1pPr marL="0" indent="0" algn="ctr">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1853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99357-6C11-423F-930D-17D7CD24CE65}"/>
              </a:ext>
            </a:extLst>
          </p:cNvPr>
          <p:cNvSpPr/>
          <p:nvPr userDrawn="1"/>
        </p:nvSpPr>
        <p:spPr>
          <a:xfrm>
            <a:off x="1524" y="0"/>
            <a:ext cx="1218895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2972560" y="8229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bg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2560" y="3017520"/>
            <a:ext cx="8463536"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bg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7" name="Picture 6">
            <a:extLst>
              <a:ext uri="{FF2B5EF4-FFF2-40B4-BE49-F238E27FC236}">
                <a16:creationId xmlns:a16="http://schemas.microsoft.com/office/drawing/2014/main" id="{7E42F2A8-BDF4-41D3-9152-3618825AABF3}"/>
              </a:ext>
            </a:extLst>
          </p:cNvPr>
          <p:cNvPicPr>
            <a:picLocks noChangeAspect="1"/>
          </p:cNvPicPr>
          <p:nvPr userDrawn="1"/>
        </p:nvPicPr>
        <p:blipFill>
          <a:blip r:embed="rId2"/>
          <a:stretch>
            <a:fillRect/>
          </a:stretch>
        </p:blipFill>
        <p:spPr>
          <a:xfrm rot="5400000">
            <a:off x="-1321265" y="2815602"/>
            <a:ext cx="5692031" cy="1226797"/>
          </a:xfrm>
          <a:prstGeom prst="rect">
            <a:avLst/>
          </a:prstGeom>
        </p:spPr>
      </p:pic>
    </p:spTree>
    <p:extLst>
      <p:ext uri="{BB962C8B-B14F-4D97-AF65-F5344CB8AC3E}">
        <p14:creationId xmlns:p14="http://schemas.microsoft.com/office/powerpoint/2010/main" val="44451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Blue Logo Titl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974848" y="822960"/>
            <a:ext cx="8473440"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tx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4848" y="3017520"/>
            <a:ext cx="8473440"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tx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5" name="Picture 4">
            <a:extLst>
              <a:ext uri="{FF2B5EF4-FFF2-40B4-BE49-F238E27FC236}">
                <a16:creationId xmlns:a16="http://schemas.microsoft.com/office/drawing/2014/main" id="{269A14AA-9BBE-4B94-9023-9A89273BDD25}"/>
              </a:ext>
            </a:extLst>
          </p:cNvPr>
          <p:cNvPicPr>
            <a:picLocks noChangeAspect="1"/>
          </p:cNvPicPr>
          <p:nvPr userDrawn="1"/>
        </p:nvPicPr>
        <p:blipFill>
          <a:blip r:embed="rId2"/>
          <a:stretch>
            <a:fillRect/>
          </a:stretch>
        </p:blipFill>
        <p:spPr>
          <a:xfrm>
            <a:off x="385492" y="2636900"/>
            <a:ext cx="2364481" cy="509614"/>
          </a:xfrm>
          <a:prstGeom prst="rect">
            <a:avLst/>
          </a:prstGeom>
        </p:spPr>
      </p:pic>
    </p:spTree>
    <p:extLst>
      <p:ext uri="{BB962C8B-B14F-4D97-AF65-F5344CB8AC3E}">
        <p14:creationId xmlns:p14="http://schemas.microsoft.com/office/powerpoint/2010/main" val="405059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1630342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9" y="822960"/>
            <a:ext cx="5368305"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400">
                <a:solidFill>
                  <a:schemeClr val="tx1"/>
                </a:solidFill>
              </a:defRPr>
            </a:lvl1pPr>
          </a:lstStyle>
          <a:p>
            <a:pPr lvl="0" algn="l" fontAlgn="base">
              <a:spcAft>
                <a:spcPct val="0"/>
              </a:spcAft>
            </a:pPr>
            <a:r>
              <a:rPr lang="en-US"/>
              <a:t>Information Security</a:t>
            </a:r>
          </a:p>
        </p:txBody>
      </p:sp>
      <p:sp>
        <p:nvSpPr>
          <p:cNvPr id="3" name="Subtitle 2"/>
          <p:cNvSpPr>
            <a:spLocks noGrp="1"/>
          </p:cNvSpPr>
          <p:nvPr>
            <p:ph type="subTitle" idx="1" hasCustomPrompt="1"/>
          </p:nvPr>
        </p:nvSpPr>
        <p:spPr bwMode="gray">
          <a:xfrm>
            <a:off x="2974849" y="3017520"/>
            <a:ext cx="8839200" cy="160262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5000"/>
              </a:lnSpc>
              <a:buFontTx/>
              <a:buNone/>
              <a:defRPr lang="en-US" sz="1600" spc="-20" baseline="0">
                <a:solidFill>
                  <a:schemeClr val="tx1"/>
                </a:solidFill>
              </a:defRPr>
            </a:lvl1pPr>
          </a:lstStyle>
          <a:p>
            <a:r>
              <a:rPr lang="en-US"/>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8" name="Picture 7">
            <a:extLst>
              <a:ext uri="{FF2B5EF4-FFF2-40B4-BE49-F238E27FC236}">
                <a16:creationId xmlns:a16="http://schemas.microsoft.com/office/drawing/2014/main" id="{3AEC0DBC-2E3F-45AE-AA11-EA6C7CE93587}"/>
              </a:ext>
            </a:extLst>
          </p:cNvPr>
          <p:cNvPicPr>
            <a:picLocks noChangeAspect="1"/>
          </p:cNvPicPr>
          <p:nvPr userDrawn="1"/>
        </p:nvPicPr>
        <p:blipFill>
          <a:blip r:embed="rId2"/>
          <a:stretch>
            <a:fillRect/>
          </a:stretch>
        </p:blipFill>
        <p:spPr>
          <a:xfrm rot="5400000">
            <a:off x="-1318872" y="2815602"/>
            <a:ext cx="5692031" cy="1226797"/>
          </a:xfrm>
          <a:prstGeom prst="rect">
            <a:avLst/>
          </a:prstGeom>
        </p:spPr>
      </p:pic>
      <p:pic>
        <p:nvPicPr>
          <p:cNvPr id="10" name="Picture 9">
            <a:extLst>
              <a:ext uri="{FF2B5EF4-FFF2-40B4-BE49-F238E27FC236}">
                <a16:creationId xmlns:a16="http://schemas.microsoft.com/office/drawing/2014/main" id="{9353A121-5175-4DD3-B7C7-5A1B5F616330}"/>
              </a:ext>
            </a:extLst>
          </p:cNvPr>
          <p:cNvPicPr>
            <a:picLocks noChangeAspect="1"/>
          </p:cNvPicPr>
          <p:nvPr userDrawn="1"/>
        </p:nvPicPr>
        <p:blipFill>
          <a:blip r:embed="rId3"/>
          <a:stretch>
            <a:fillRect/>
          </a:stretch>
        </p:blipFill>
        <p:spPr>
          <a:xfrm>
            <a:off x="8200100" y="4620144"/>
            <a:ext cx="3745969" cy="685800"/>
          </a:xfrm>
          <a:prstGeom prst="rect">
            <a:avLst/>
          </a:prstGeom>
        </p:spPr>
      </p:pic>
    </p:spTree>
    <p:extLst>
      <p:ext uri="{BB962C8B-B14F-4D97-AF65-F5344CB8AC3E}">
        <p14:creationId xmlns:p14="http://schemas.microsoft.com/office/powerpoint/2010/main" val="637755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ue Closing">
    <p:bg bwMode="gray">
      <p:bgPr>
        <a:solidFill>
          <a:srgbClr val="00529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2967B-EBDF-41BD-B334-3345D70185F0}"/>
              </a:ext>
            </a:extLst>
          </p:cNvPr>
          <p:cNvPicPr>
            <a:picLocks noChangeAspect="1"/>
          </p:cNvPicPr>
          <p:nvPr userDrawn="1"/>
        </p:nvPicPr>
        <p:blipFill>
          <a:blip r:embed="rId2"/>
          <a:stretch>
            <a:fillRect/>
          </a:stretch>
        </p:blipFill>
        <p:spPr>
          <a:xfrm>
            <a:off x="2341311" y="2619756"/>
            <a:ext cx="7509379" cy="1618488"/>
          </a:xfrm>
          <a:prstGeom prst="rect">
            <a:avLst/>
          </a:prstGeom>
        </p:spPr>
      </p:pic>
    </p:spTree>
    <p:extLst>
      <p:ext uri="{BB962C8B-B14F-4D97-AF65-F5344CB8AC3E}">
        <p14:creationId xmlns:p14="http://schemas.microsoft.com/office/powerpoint/2010/main" val="1354467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ue Logo 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6087A-C1B5-4497-BF2F-340CAEDB0BE6}"/>
              </a:ext>
            </a:extLst>
          </p:cNvPr>
          <p:cNvPicPr>
            <a:picLocks noChangeAspect="1"/>
          </p:cNvPicPr>
          <p:nvPr userDrawn="1"/>
        </p:nvPicPr>
        <p:blipFill>
          <a:blip r:embed="rId2"/>
          <a:stretch>
            <a:fillRect/>
          </a:stretch>
        </p:blipFill>
        <p:spPr>
          <a:xfrm>
            <a:off x="2345470" y="2620653"/>
            <a:ext cx="7501062" cy="1616694"/>
          </a:xfrm>
          <a:prstGeom prst="rect">
            <a:avLst/>
          </a:prstGeom>
        </p:spPr>
      </p:pic>
    </p:spTree>
    <p:extLst>
      <p:ext uri="{BB962C8B-B14F-4D97-AF65-F5344CB8AC3E}">
        <p14:creationId xmlns:p14="http://schemas.microsoft.com/office/powerpoint/2010/main" val="1883882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3"/>
          <p:cNvSpPr>
            <a:spLocks noGrp="1"/>
          </p:cNvSpPr>
          <p:nvPr>
            <p:ph type="title"/>
          </p:nvPr>
        </p:nvSpPr>
        <p:spPr>
          <a:xfrm>
            <a:off x="2208215" y="620713"/>
            <a:ext cx="9251949" cy="1152526"/>
          </a:xfrm>
        </p:spPr>
        <p:txBody>
          <a:bodyPr/>
          <a:lstStyle/>
          <a:p>
            <a:r>
              <a:rPr lang="en-US"/>
              <a:t>Click to edit Master title style</a:t>
            </a:r>
          </a:p>
        </p:txBody>
      </p:sp>
    </p:spTree>
    <p:extLst>
      <p:ext uri="{BB962C8B-B14F-4D97-AF65-F5344CB8AC3E}">
        <p14:creationId xmlns:p14="http://schemas.microsoft.com/office/powerpoint/2010/main" val="1488568205"/>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6 Title: White Text + Red Background">
    <p:spTree>
      <p:nvGrpSpPr>
        <p:cNvPr id="1" name=""/>
        <p:cNvGrpSpPr/>
        <p:nvPr/>
      </p:nvGrpSpPr>
      <p:grpSpPr>
        <a:xfrm>
          <a:off x="0" y="0"/>
          <a:ext cx="0" cy="0"/>
          <a:chOff x="0" y="0"/>
          <a:chExt cx="0" cy="0"/>
        </a:xfrm>
      </p:grpSpPr>
      <p:sp>
        <p:nvSpPr>
          <p:cNvPr id="11" name="Rectangle 10"/>
          <p:cNvSpPr/>
          <p:nvPr/>
        </p:nvSpPr>
        <p:spPr>
          <a:xfrm>
            <a:off x="1703389"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4337"/>
              </a:solidFill>
            </a:endParaRPr>
          </a:p>
        </p:txBody>
      </p:sp>
      <p:sp>
        <p:nvSpPr>
          <p:cNvPr id="2" name="Titre 1"/>
          <p:cNvSpPr>
            <a:spLocks noGrp="1"/>
          </p:cNvSpPr>
          <p:nvPr>
            <p:ph type="ctrTitle" hasCustomPrompt="1"/>
          </p:nvPr>
        </p:nvSpPr>
        <p:spPr>
          <a:xfrm>
            <a:off x="2208214" y="620713"/>
            <a:ext cx="9251951" cy="5038682"/>
          </a:xfrm>
        </p:spPr>
        <p:txBody>
          <a:bodyPr anchor="ctr">
            <a:normAutofit/>
          </a:bodyPr>
          <a:lstStyle>
            <a:lvl1pPr algn="ctr">
              <a:defRPr sz="4050" b="0" i="0" baseline="0">
                <a:solidFill>
                  <a:schemeClr val="bg1"/>
                </a:solidFill>
                <a:latin typeface="Montserrat" charset="0"/>
                <a:ea typeface="Montserrat" charset="0"/>
                <a:cs typeface="Montserrat" charset="0"/>
              </a:defRPr>
            </a:lvl1pPr>
          </a:lstStyle>
          <a:p>
            <a:r>
              <a:rPr lang="en-CA"/>
              <a:t>Insert presentation title </a:t>
            </a:r>
            <a:br>
              <a:rPr lang="en-CA"/>
            </a:br>
            <a:r>
              <a:rPr lang="en-CA"/>
              <a:t>here</a:t>
            </a:r>
          </a:p>
        </p:txBody>
      </p:sp>
      <p:sp>
        <p:nvSpPr>
          <p:cNvPr id="6" name="Sous-titre 2"/>
          <p:cNvSpPr>
            <a:spLocks noGrp="1"/>
          </p:cNvSpPr>
          <p:nvPr>
            <p:ph type="subTitle" idx="1" hasCustomPrompt="1"/>
          </p:nvPr>
        </p:nvSpPr>
        <p:spPr>
          <a:xfrm>
            <a:off x="2224217" y="5651157"/>
            <a:ext cx="9242855" cy="541294"/>
          </a:xfrm>
        </p:spPr>
        <p:txBody>
          <a:bodyPr anchor="b">
            <a:normAutofit/>
          </a:bodyPr>
          <a:lstStyle>
            <a:lvl1pPr marL="0" indent="0" algn="ctr">
              <a:buNone/>
              <a:defRPr sz="1200" b="0" i="1">
                <a:solidFill>
                  <a:schemeClr val="bg1"/>
                </a:solidFill>
                <a:latin typeface="Montserrat" charset="0"/>
                <a:ea typeface="Montserrat" charset="0"/>
                <a:cs typeface="Montserra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a:t>Insert sub-title here</a:t>
            </a:r>
          </a:p>
        </p:txBody>
      </p:sp>
      <p:sp>
        <p:nvSpPr>
          <p:cNvPr id="7" name="Espace réservé de la date 3"/>
          <p:cNvSpPr>
            <a:spLocks noGrp="1"/>
          </p:cNvSpPr>
          <p:nvPr>
            <p:ph type="dt" sz="half" idx="10"/>
          </p:nvPr>
        </p:nvSpPr>
        <p:spPr>
          <a:xfrm>
            <a:off x="227014" y="225426"/>
            <a:ext cx="1404937" cy="323850"/>
          </a:xfrm>
          <a:prstGeom prst="rect">
            <a:avLst/>
          </a:prstGeom>
        </p:spPr>
        <p:txBody>
          <a:bodyPr/>
          <a:lstStyle>
            <a:lvl1pPr>
              <a:defRPr sz="750">
                <a:solidFill>
                  <a:srgbClr val="FF4337"/>
                </a:solidFill>
                <a:latin typeface="Montserrat" charset="0"/>
                <a:ea typeface="Montserrat" charset="0"/>
                <a:cs typeface="Montserrat" charset="0"/>
              </a:defRPr>
            </a:lvl1pPr>
          </a:lstStyle>
          <a:p>
            <a:fld id="{2D5BC91D-0C3B-4A66-82CE-740F8468C8EF}" type="datetimeFigureOut">
              <a:rPr lang="en-US" smtClean="0"/>
              <a:t>5/23/2023</a:t>
            </a:fld>
            <a:endParaRPr lang="en-US"/>
          </a:p>
        </p:txBody>
      </p:sp>
    </p:spTree>
    <p:extLst>
      <p:ext uri="{BB962C8B-B14F-4D97-AF65-F5344CB8AC3E}">
        <p14:creationId xmlns:p14="http://schemas.microsoft.com/office/powerpoint/2010/main" val="1132905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73964061"/>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ext/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6396" y="1766177"/>
            <a:ext cx="11130525" cy="434554"/>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1"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Section heading (22) – Delete if not needed </a:t>
            </a:r>
          </a:p>
          <a:p>
            <a:pPr lvl="0"/>
            <a:endParaRPr lang="en-US"/>
          </a:p>
          <a:p>
            <a:pPr lvl="0"/>
            <a:endParaRPr lang="en-US"/>
          </a:p>
        </p:txBody>
      </p:sp>
      <p:sp>
        <p:nvSpPr>
          <p:cNvPr id="23" name="Content Placeholder 2"/>
          <p:cNvSpPr>
            <a:spLocks noGrp="1"/>
          </p:cNvSpPr>
          <p:nvPr>
            <p:ph idx="14" hasCustomPrompt="1"/>
          </p:nvPr>
        </p:nvSpPr>
        <p:spPr>
          <a:xfrm>
            <a:off x="446396" y="2449527"/>
            <a:ext cx="11130525" cy="98319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Body text (22)</a:t>
            </a:r>
          </a:p>
          <a:p>
            <a:pPr lvl="0"/>
            <a:endParaRPr lang="en-US"/>
          </a:p>
          <a:p>
            <a:pPr lvl="0"/>
            <a:endParaRPr lang="en-US"/>
          </a:p>
        </p:txBody>
      </p:sp>
      <p:sp>
        <p:nvSpPr>
          <p:cNvPr id="26" name="Content Placeholder 2"/>
          <p:cNvSpPr>
            <a:spLocks noGrp="1"/>
          </p:cNvSpPr>
          <p:nvPr>
            <p:ph idx="15" hasCustomPrompt="1"/>
          </p:nvPr>
        </p:nvSpPr>
        <p:spPr>
          <a:xfrm>
            <a:off x="446396" y="3657859"/>
            <a:ext cx="11130525" cy="2251787"/>
          </a:xfrm>
          <a:prstGeom prst="rect">
            <a:avLst/>
          </a:prstGeom>
        </p:spPr>
        <p:txBody>
          <a:bodyPr lIns="0" tIns="0" rIns="0" bIns="0"/>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Bulleted list (22)</a:t>
            </a:r>
          </a:p>
          <a:p>
            <a:pPr lvl="0"/>
            <a:r>
              <a:rPr lang="en-GB"/>
              <a:t>Bulleted list (22)</a:t>
            </a:r>
            <a:endParaRPr lang="en-US"/>
          </a:p>
          <a:p>
            <a:pPr lvl="0"/>
            <a:r>
              <a:rPr lang="en-GB"/>
              <a:t>Bulleted list (22)</a:t>
            </a:r>
            <a:endParaRPr lang="en-US"/>
          </a:p>
          <a:p>
            <a:pPr lvl="0"/>
            <a:endParaRPr lang="en-US"/>
          </a:p>
        </p:txBody>
      </p:sp>
      <p:sp>
        <p:nvSpPr>
          <p:cNvPr id="34" name="Title 1"/>
          <p:cNvSpPr>
            <a:spLocks noGrp="1"/>
          </p:cNvSpPr>
          <p:nvPr>
            <p:ph type="title" hasCustomPrompt="1"/>
          </p:nvPr>
        </p:nvSpPr>
        <p:spPr>
          <a:xfrm>
            <a:off x="464125" y="528365"/>
            <a:ext cx="9333850" cy="445152"/>
          </a:xfrm>
          <a:prstGeom prst="rect">
            <a:avLst/>
          </a:prstGeom>
        </p:spPr>
        <p:txBody>
          <a:bodyPr lIns="0" tIns="0" rIns="0" bIns="0"/>
          <a:lstStyle>
            <a:lvl1pPr>
              <a:defRPr lang="en-US" sz="2800" b="1" kern="1200" baseline="0" dirty="0">
                <a:solidFill>
                  <a:schemeClr val="tx1"/>
                </a:solidFill>
                <a:latin typeface="+mj-lt"/>
                <a:ea typeface="Open Sans" panose="020B0606030504020204" pitchFamily="34" charset="0"/>
                <a:cs typeface="Open Sans" panose="020B0606030504020204" pitchFamily="34" charset="0"/>
              </a:defRPr>
            </a:lvl1pPr>
          </a:lstStyle>
          <a:p>
            <a:r>
              <a:rPr lang="en-GB"/>
              <a:t>SLIDE TITLE (28)</a:t>
            </a:r>
            <a:endParaRPr lang="en-US"/>
          </a:p>
        </p:txBody>
      </p:sp>
      <p:sp>
        <p:nvSpPr>
          <p:cNvPr id="35" name="Text Placeholder 14"/>
          <p:cNvSpPr>
            <a:spLocks noGrp="1"/>
          </p:cNvSpPr>
          <p:nvPr>
            <p:ph type="body" sz="quarter" idx="13" hasCustomPrompt="1"/>
          </p:nvPr>
        </p:nvSpPr>
        <p:spPr>
          <a:xfrm>
            <a:off x="464123" y="1011730"/>
            <a:ext cx="9317775" cy="418346"/>
          </a:xfrm>
          <a:prstGeom prst="rect">
            <a:avLst/>
          </a:prstGeom>
        </p:spPr>
        <p:txBody>
          <a:bodyPr lIns="0" tIns="0" rIns="0" bIns="0"/>
          <a:lstStyle>
            <a:lvl1pPr marL="0" indent="0">
              <a:buNone/>
              <a:defRPr lang="en-US" sz="2200" kern="1200" baseline="0" dirty="0">
                <a:solidFill>
                  <a:schemeClr val="tx1"/>
                </a:solidFill>
                <a:latin typeface="+mj-lt"/>
                <a:ea typeface="Open Sans" panose="020B0606030504020204" pitchFamily="34" charset="0"/>
                <a:cs typeface="Open Sans" panose="020B0606030504020204" pitchFamily="34" charset="0"/>
              </a:defRPr>
            </a:lvl1pPr>
            <a:lvl2pPr marL="4572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Sub-title (22) – Delete if not needed</a:t>
            </a:r>
            <a:endParaRPr lang="en-US"/>
          </a:p>
        </p:txBody>
      </p:sp>
      <p:sp>
        <p:nvSpPr>
          <p:cNvPr id="2" name="Footer Placeholder 1"/>
          <p:cNvSpPr>
            <a:spLocks noGrp="1"/>
          </p:cNvSpPr>
          <p:nvPr>
            <p:ph type="ftr" sz="quarter" idx="16"/>
          </p:nvPr>
        </p:nvSpPr>
        <p:spPr/>
        <p:txBody>
          <a:bodyPr/>
          <a:lstStyle/>
          <a:p>
            <a:r>
              <a:rPr lang="en-US"/>
              <a:t>#CDPSupplyChain | @CDP</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028" y="319722"/>
            <a:ext cx="1968906" cy="847653"/>
          </a:xfrm>
          <a:prstGeom prst="rect">
            <a:avLst/>
          </a:prstGeom>
        </p:spPr>
      </p:pic>
      <p:sp>
        <p:nvSpPr>
          <p:cNvPr id="4" name="Slide Number Placeholder 3"/>
          <p:cNvSpPr>
            <a:spLocks noGrp="1"/>
          </p:cNvSpPr>
          <p:nvPr>
            <p:ph type="sldNum" sz="quarter" idx="17"/>
          </p:nvPr>
        </p:nvSpPr>
        <p:spPr/>
        <p:txBody>
          <a:bodyPr/>
          <a:lstStyle/>
          <a:p>
            <a:fld id="{CA7E3AA6-5088-D944-AC75-93D07D6D345B}" type="slidenum">
              <a:rPr lang="en-US" smtClean="0"/>
              <a:t>‹#›</a:t>
            </a:fld>
            <a:endParaRPr lang="en-US"/>
          </a:p>
        </p:txBody>
      </p:sp>
    </p:spTree>
    <p:extLst>
      <p:ext uri="{BB962C8B-B14F-4D97-AF65-F5344CB8AC3E}">
        <p14:creationId xmlns:p14="http://schemas.microsoft.com/office/powerpoint/2010/main" val="51550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363039"/>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4890"/>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867682289"/>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1168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092908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9" r:id="rId9"/>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476042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98" r:id="rId13"/>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87CF3-AA53-4C22-9113-52F08CC288F4}"/>
              </a:ext>
            </a:extLst>
          </p:cNvPr>
          <p:cNvPicPr>
            <a:picLocks noChangeAspect="1"/>
          </p:cNvPicPr>
          <p:nvPr userDrawn="1"/>
        </p:nvPicPr>
        <p:blipFill>
          <a:blip r:embed="rId17"/>
          <a:stretch>
            <a:fillRect/>
          </a:stretch>
        </p:blipFill>
        <p:spPr>
          <a:xfrm>
            <a:off x="246969" y="6462271"/>
            <a:ext cx="1209017" cy="279395"/>
          </a:xfrm>
          <a:prstGeom prst="rect">
            <a:avLst/>
          </a:prstGeom>
        </p:spPr>
      </p:pic>
      <p:sp>
        <p:nvSpPr>
          <p:cNvPr id="2" name="Title Placeholder 1"/>
          <p:cNvSpPr>
            <a:spLocks noGrp="1"/>
          </p:cNvSpPr>
          <p:nvPr>
            <p:ph type="title"/>
          </p:nvPr>
        </p:nvSpPr>
        <p:spPr>
          <a:xfrm>
            <a:off x="304800" y="121920"/>
            <a:ext cx="11582400" cy="9144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8" name="TextBox 7"/>
          <p:cNvSpPr txBox="1"/>
          <p:nvPr/>
        </p:nvSpPr>
        <p:spPr>
          <a:xfrm>
            <a:off x="11277600" y="6449568"/>
            <a:ext cx="609600" cy="243840"/>
          </a:xfrm>
          <a:prstGeom prst="rect">
            <a:avLst/>
          </a:prstGeom>
        </p:spPr>
        <p:txBody>
          <a:bodyPr vert="horz" lIns="0" tIns="60960" rIns="0" bIns="60960" rtlCol="0" anchor="ctr"/>
          <a:lstStyle/>
          <a:p>
            <a:pPr marL="0" algn="r" defTabSz="1219170" rtl="0" eaLnBrk="1" latinLnBrk="0" hangingPunct="1"/>
            <a:fld id="{6BD60253-A662-F240-BA74-86737CD619AE}" type="slidenum">
              <a:rPr lang="en-US" sz="1333" kern="1200" baseline="0" smtClean="0">
                <a:solidFill>
                  <a:srgbClr val="000000"/>
                </a:solidFill>
                <a:latin typeface="+mn-lt"/>
                <a:ea typeface="+mn-ea"/>
                <a:cs typeface="+mn-cs"/>
              </a:rPr>
              <a:pPr marL="0" algn="r" defTabSz="1219170" rtl="0" eaLnBrk="1" latinLnBrk="0" hangingPunct="1"/>
              <a:t>‹#›</a:t>
            </a:fld>
            <a:endParaRPr lang="en-US" sz="1333" kern="1200" dirty="0">
              <a:solidFill>
                <a:srgbClr val="000000"/>
              </a:solidFill>
              <a:latin typeface="+mn-lt"/>
              <a:ea typeface="+mn-ea"/>
              <a:cs typeface="+mn-cs"/>
            </a:endParaRPr>
          </a:p>
        </p:txBody>
      </p:sp>
      <p:sp>
        <p:nvSpPr>
          <p:cNvPr id="9" name="Text Placeholder 2">
            <a:extLst>
              <a:ext uri="{FF2B5EF4-FFF2-40B4-BE49-F238E27FC236}">
                <a16:creationId xmlns:a16="http://schemas.microsoft.com/office/drawing/2014/main" id="{EB654C7E-75CB-45E5-9215-5BE03704C2CC}"/>
              </a:ext>
            </a:extLst>
          </p:cNvPr>
          <p:cNvSpPr>
            <a:spLocks noGrp="1"/>
          </p:cNvSpPr>
          <p:nvPr>
            <p:ph type="body" idx="1"/>
          </p:nvPr>
        </p:nvSpPr>
        <p:spPr>
          <a:xfrm>
            <a:off x="304800" y="1216153"/>
            <a:ext cx="11582400" cy="505968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 descr="Corning Restricted                     ">
            <a:extLst>
              <a:ext uri="{FF2B5EF4-FFF2-40B4-BE49-F238E27FC236}">
                <a16:creationId xmlns:a16="http://schemas.microsoft.com/office/drawing/2014/main" id="{45D1F622-EC33-4725-BBF2-1F0DD88CA90A}"/>
              </a:ext>
            </a:extLst>
          </p:cNvPr>
          <p:cNvSpPr txBox="1"/>
          <p:nvPr userDrawn="1"/>
        </p:nvSpPr>
        <p:spPr>
          <a:xfrm>
            <a:off x="0" y="6400800"/>
            <a:ext cx="12192000" cy="328231"/>
          </a:xfrm>
          <a:prstGeom prst="rect">
            <a:avLst/>
          </a:prstGeom>
          <a:noFill/>
        </p:spPr>
        <p:txBody>
          <a:bodyPr vert="horz" wrap="square" lIns="121920" tIns="60960" rIns="121920" bIns="60960" rtlCol="0">
            <a:spAutoFit/>
          </a:bodyPr>
          <a:lstStyle/>
          <a:p>
            <a:pPr algn="r"/>
            <a:r>
              <a:rPr lang="en-US" sz="1333" b="0" i="0" u="none" baseline="0">
                <a:solidFill>
                  <a:srgbClr val="000000"/>
                </a:solidFill>
                <a:latin typeface="Arial" panose="020B0604020202020204" pitchFamily="34" charset="0"/>
              </a:rPr>
              <a:t>Corning Restricted                    </a:t>
            </a:r>
            <a:r>
              <a:rPr lang="en-US" sz="1067" b="0" i="0" u="none" baseline="0">
                <a:solidFill>
                  <a:srgbClr val="000000"/>
                </a:solidFill>
                <a:latin typeface="arial" panose="020B0604020202020204" pitchFamily="34" charset="0"/>
              </a:rPr>
              <a:t> </a:t>
            </a:r>
            <a:endParaRPr lang="en-US" sz="1067" b="0" i="0" u="none" baseline="0" dirty="0">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8EDCCC65-0C99-9D8E-A591-8A51B4D72DF8}"/>
              </a:ext>
            </a:extLst>
          </p:cNvPr>
          <p:cNvSpPr txBox="1"/>
          <p:nvPr userDrawn="1">
            <p:extLst>
              <p:ext uri="{1162E1C5-73C7-4A58-AE30-91384D911F3F}">
                <p184:classification xmlns:p184="http://schemas.microsoft.com/office/powerpoint/2018/4/main" val="ftr"/>
              </p:ext>
            </p:extLst>
          </p:nvPr>
        </p:nvSpPr>
        <p:spPr>
          <a:xfrm>
            <a:off x="10215034" y="6654801"/>
            <a:ext cx="2023533" cy="205121"/>
          </a:xfrm>
          <a:prstGeom prst="rect">
            <a:avLst/>
          </a:prstGeom>
        </p:spPr>
        <p:txBody>
          <a:bodyPr horzOverflow="overflow" lIns="0" tIns="0" rIns="0" bIns="0">
            <a:spAutoFit/>
          </a:bodyPr>
          <a:lstStyle/>
          <a:p>
            <a:pPr algn="l"/>
            <a:r>
              <a:rPr lang="en-US" sz="1333">
                <a:solidFill>
                  <a:srgbClr val="000000"/>
                </a:solidFill>
                <a:latin typeface="Arial" panose="020B0604020202020204" pitchFamily="34" charset="0"/>
                <a:cs typeface="Arial" panose="020B0604020202020204" pitchFamily="34" charset="0"/>
              </a:rPr>
              <a:t>Confidential - Corning (L3)</a:t>
            </a:r>
          </a:p>
        </p:txBody>
      </p:sp>
    </p:spTree>
    <p:extLst>
      <p:ext uri="{BB962C8B-B14F-4D97-AF65-F5344CB8AC3E}">
        <p14:creationId xmlns:p14="http://schemas.microsoft.com/office/powerpoint/2010/main" val="1863968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dt="0"/>
  <p:txStyles>
    <p:titleStyle>
      <a:lvl1pPr algn="l" defTabSz="1219170" rtl="0" eaLnBrk="1" latinLnBrk="0" hangingPunct="1">
        <a:spcBef>
          <a:spcPct val="0"/>
        </a:spcBef>
        <a:buNone/>
        <a:defRPr sz="2933" b="1" kern="1200">
          <a:solidFill>
            <a:schemeClr val="tx1"/>
          </a:solidFill>
          <a:latin typeface="+mj-lt"/>
          <a:ea typeface="+mj-ea"/>
          <a:cs typeface="+mj-cs"/>
        </a:defRPr>
      </a:lvl1pPr>
    </p:titleStyle>
    <p:bodyStyle>
      <a:lvl1pPr marL="304792"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667" kern="1200">
          <a:solidFill>
            <a:schemeClr val="tx1"/>
          </a:solidFill>
          <a:latin typeface="+mn-lt"/>
          <a:ea typeface="+mn-ea"/>
          <a:cs typeface="+mn-cs"/>
        </a:defRPr>
      </a:lvl1pPr>
      <a:lvl2pPr marL="609585"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400" kern="1200">
          <a:solidFill>
            <a:schemeClr val="tx1"/>
          </a:solidFill>
          <a:latin typeface="+mn-lt"/>
          <a:ea typeface="+mn-ea"/>
          <a:cs typeface="+mn-cs"/>
        </a:defRPr>
      </a:lvl2pPr>
      <a:lvl3pPr marL="914377"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3pPr>
      <a:lvl4pPr marL="1219170"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4pPr>
      <a:lvl5pPr marL="1523962"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5pPr>
      <a:lvl6pPr marL="1828754"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6pPr>
      <a:lvl7pPr marL="2133547"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7pPr>
      <a:lvl8pPr marL="2438339"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8pPr>
      <a:lvl9pPr marL="2743131"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91440"/>
            <a:ext cx="11303000" cy="6858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44500" y="914400"/>
            <a:ext cx="11303000" cy="53863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1FA8AF6-D7CA-40DF-A713-A9257DC78E3F}"/>
              </a:ext>
            </a:extLst>
          </p:cNvPr>
          <p:cNvSpPr txBox="1"/>
          <p:nvPr userDrawn="1"/>
        </p:nvSpPr>
        <p:spPr>
          <a:xfrm>
            <a:off x="11430000" y="6547104"/>
            <a:ext cx="457200" cy="182880"/>
          </a:xfrm>
          <a:prstGeom prst="rect">
            <a:avLst/>
          </a:prstGeom>
        </p:spPr>
        <p:txBody>
          <a:bodyPr vert="horz" lIns="0" tIns="45720" rIns="0" bIns="45720" rtlCol="0" anchor="ctr"/>
          <a:lstStyle/>
          <a:p>
            <a:pPr marL="0" algn="r" defTabSz="914400" rtl="0" eaLnBrk="1" latinLnBrk="0" hangingPunct="1"/>
            <a:fld id="{6BD60253-A662-F240-BA74-86737CD619AE}" type="slidenum">
              <a:rPr lang="en-US" sz="1000" kern="1200" baseline="0" smtClean="0">
                <a:solidFill>
                  <a:srgbClr val="000000"/>
                </a:solidFill>
                <a:latin typeface="+mn-lt"/>
                <a:ea typeface="+mn-ea"/>
                <a:cs typeface="+mn-cs"/>
              </a:rPr>
              <a:pPr marL="0" algn="r" defTabSz="914400" rtl="0" eaLnBrk="1" latinLnBrk="0" hangingPunct="1"/>
              <a:t>‹#›</a:t>
            </a:fld>
            <a:endParaRPr lang="en-US" sz="1000" kern="1200">
              <a:solidFill>
                <a:srgbClr val="000000"/>
              </a:solidFill>
              <a:latin typeface="+mn-lt"/>
              <a:ea typeface="+mn-ea"/>
              <a:cs typeface="+mn-cs"/>
            </a:endParaRPr>
          </a:p>
        </p:txBody>
      </p:sp>
      <p:sp>
        <p:nvSpPr>
          <p:cNvPr id="5" name="TextBox 4">
            <a:extLst>
              <a:ext uri="{FF2B5EF4-FFF2-40B4-BE49-F238E27FC236}">
                <a16:creationId xmlns:a16="http://schemas.microsoft.com/office/drawing/2014/main" id="{C925822E-2104-A196-D6E8-33DF782E68EE}"/>
              </a:ext>
            </a:extLst>
          </p:cNvPr>
          <p:cNvSpPr txBox="1"/>
          <p:nvPr userDrawn="1">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12720477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6.svg"/><Relationship Id="rId4" Type="http://schemas.openxmlformats.org/officeDocument/2006/relationships/diagramLayout" Target="../diagrams/layout3.xm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g"/><Relationship Id="rId1" Type="http://schemas.openxmlformats.org/officeDocument/2006/relationships/slideLayout" Target="../slideLayouts/slideLayout22.xml"/><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ghgprotocol.org/sites/default/files/standards/Corporate-Value-Chain-Accounting-Reporing-Standard_041613_2.pdf" TargetMode="External"/><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a.org/data-and-statistics/data-product/emissions-factors-2021" TargetMode="External"/><Relationship Id="rId7" Type="http://schemas.openxmlformats.org/officeDocument/2006/relationships/image" Target="../media/image42.png"/><Relationship Id="rId2" Type="http://schemas.openxmlformats.org/officeDocument/2006/relationships/hyperlink" Target="https://www.epa.gov/egrid" TargetMode="Externa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hyperlink" Target="https://www.ipcc-nggip.iges.or.jp/public/2006gl/" TargetMode="External"/><Relationship Id="rId4" Type="http://schemas.openxmlformats.org/officeDocument/2006/relationships/hyperlink" Target="https://www.epa.gov/climateleadership/ghg-emission-factors-hub"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epa.gov/climateleadership/center-corporate-climate-leadership-simplified-ghg-emissions-calculator" TargetMode="External"/><Relationship Id="rId3" Type="http://schemas.openxmlformats.org/officeDocument/2006/relationships/hyperlink" Target="https://ghgprotocol.org/corporate-standard" TargetMode="External"/><Relationship Id="rId7" Type="http://schemas.openxmlformats.org/officeDocument/2006/relationships/hyperlink" Target="https://www.epa.gov/climateleadership" TargetMode="External"/><Relationship Id="rId2" Type="http://schemas.openxmlformats.org/officeDocument/2006/relationships/hyperlink" Target="http://ghgprotocol.org/" TargetMode="External"/><Relationship Id="rId1" Type="http://schemas.openxmlformats.org/officeDocument/2006/relationships/slideLayout" Target="../slideLayouts/slideLayout6.xml"/><Relationship Id="rId6" Type="http://schemas.openxmlformats.org/officeDocument/2006/relationships/hyperlink" Target="https://ghgprotocol.org/scope-3-technical-calculation-guidance" TargetMode="External"/><Relationship Id="rId5" Type="http://schemas.openxmlformats.org/officeDocument/2006/relationships/hyperlink" Target="https://ghgprotocol.org/standards/scope-3-standard" TargetMode="External"/><Relationship Id="rId4" Type="http://schemas.openxmlformats.org/officeDocument/2006/relationships/hyperlink" Target="https://ghgprotocol.org/scope_2_guid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hyperlink" Target="https://www.epa.gov/climateleadership/center-corporate-climate-leadership-ghg-emission-factors-hub"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hyperlink" Target="https://www.iea.org/data-and-statistics/data-product/emissions-factors-2021#data-sets" TargetMode="External"/><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hyperlink" Target="https://www.epa.gov/climateleadership/center-corporate-climate-leadership-ghg-emission-factors-hu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ea.org/data-and-statistics/data-product/emissions-factors-2021#data-sets"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hyperlink" Target="https://www.epa.gov/climateleadership/center-corporate-climate-leadership-ghg-emission-factors-hub"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cdp.net/en/guidance/verification" TargetMode="External"/><Relationship Id="rId1" Type="http://schemas.openxmlformats.org/officeDocument/2006/relationships/slideLayout" Target="../slideLayouts/slideLayout4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hyperlink" Target="http://www.ghgprotocol.org/standards/scope-3-standard" TargetMode="External"/><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epa.gov/climateleadership/center-corporate-climate-leadership-simplified-ghg-emissions-calculator"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www.epa.gov/climateleadership/center-corporate-climate-leadership-simplified-ghg-emissions-calculator" TargetMode="External"/><Relationship Id="rId3" Type="http://schemas.openxmlformats.org/officeDocument/2006/relationships/hyperlink" Target="https://ghgprotocol.org/corporate-standard" TargetMode="External"/><Relationship Id="rId7" Type="http://schemas.openxmlformats.org/officeDocument/2006/relationships/hyperlink" Target="https://www.epa.gov/climateleadership" TargetMode="External"/><Relationship Id="rId2" Type="http://schemas.openxmlformats.org/officeDocument/2006/relationships/hyperlink" Target="http://ghgprotocol.org/" TargetMode="External"/><Relationship Id="rId1" Type="http://schemas.openxmlformats.org/officeDocument/2006/relationships/slideLayout" Target="../slideLayouts/slideLayout6.xml"/><Relationship Id="rId6" Type="http://schemas.openxmlformats.org/officeDocument/2006/relationships/hyperlink" Target="https://ghgprotocol.org/scope-3-technical-calculation-guidance" TargetMode="External"/><Relationship Id="rId5" Type="http://schemas.openxmlformats.org/officeDocument/2006/relationships/hyperlink" Target="https://ghgprotocol.org/standards/scope-3-standard" TargetMode="External"/><Relationship Id="rId4" Type="http://schemas.openxmlformats.org/officeDocument/2006/relationships/hyperlink" Target="https://ghgprotocol.org/scope_2_guidanc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dirty="0"/>
              <a:t> </a:t>
            </a:r>
            <a:br>
              <a:rPr lang="en-US" dirty="0"/>
            </a:br>
            <a:br>
              <a:rPr lang="en-US" dirty="0"/>
            </a:br>
            <a:r>
              <a:rPr lang="en-US" sz="2800" dirty="0"/>
              <a:t>Corning Scope 3 Emission Program</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endParaRPr lang="en-US" sz="1600" dirty="0"/>
          </a:p>
        </p:txBody>
      </p:sp>
    </p:spTree>
    <p:extLst>
      <p:ext uri="{BB962C8B-B14F-4D97-AF65-F5344CB8AC3E}">
        <p14:creationId xmlns:p14="http://schemas.microsoft.com/office/powerpoint/2010/main" val="164234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itle 3">
            <a:extLst>
              <a:ext uri="{FF2B5EF4-FFF2-40B4-BE49-F238E27FC236}">
                <a16:creationId xmlns:a16="http://schemas.microsoft.com/office/drawing/2014/main" id="{24C6F0C7-C049-2205-B08D-9C78C88742B1}"/>
              </a:ext>
            </a:extLst>
          </p:cNvPr>
          <p:cNvSpPr>
            <a:spLocks noGrp="1"/>
          </p:cNvSpPr>
          <p:nvPr>
            <p:ph type="title"/>
          </p:nvPr>
        </p:nvSpPr>
        <p:spPr/>
        <p:txBody>
          <a:bodyPr/>
          <a:lstStyle/>
          <a:p>
            <a:r>
              <a:rPr lang="en-US" dirty="0">
                <a:solidFill>
                  <a:schemeClr val="tx1"/>
                </a:solidFill>
              </a:rPr>
              <a:t>Greenhouse Gas (GHG) Emissions Reduction Goals</a:t>
            </a:r>
          </a:p>
        </p:txBody>
      </p:sp>
      <p:sp>
        <p:nvSpPr>
          <p:cNvPr id="10" name="Content Placeholder 9">
            <a:extLst>
              <a:ext uri="{FF2B5EF4-FFF2-40B4-BE49-F238E27FC236}">
                <a16:creationId xmlns:a16="http://schemas.microsoft.com/office/drawing/2014/main" id="{56F9817E-5BD5-404F-B2B4-2EF8E4F5B5C6}"/>
              </a:ext>
            </a:extLst>
          </p:cNvPr>
          <p:cNvSpPr>
            <a:spLocks noGrp="1"/>
          </p:cNvSpPr>
          <p:nvPr>
            <p:ph idx="1"/>
          </p:nvPr>
        </p:nvSpPr>
        <p:spPr>
          <a:xfrm>
            <a:off x="6417584" y="1623663"/>
            <a:ext cx="5522976" cy="4381500"/>
          </a:xfrm>
        </p:spPr>
        <p:txBody>
          <a:bodyPr vert="horz" lIns="0" tIns="0" rIns="0" bIns="0" rtlCol="0" anchor="t">
            <a:noAutofit/>
          </a:bodyPr>
          <a:lstStyle/>
          <a:p>
            <a:r>
              <a:rPr lang="en-US" sz="1800" dirty="0"/>
              <a:t>In 2022, Corning submitted targets for validation to the Science Based Targets initiative (SBTi), underscoring our commitment to set near-term company-wide emission reductions in line with Climate science, and aligning with the goals of the Paris Agreement.</a:t>
            </a:r>
            <a:endParaRPr lang="en-US" sz="1800" dirty="0">
              <a:cs typeface="Arial"/>
            </a:endParaRPr>
          </a:p>
          <a:p>
            <a:endParaRPr lang="en-US" sz="1800" dirty="0"/>
          </a:p>
        </p:txBody>
      </p:sp>
      <p:sp>
        <p:nvSpPr>
          <p:cNvPr id="9" name="Content Placeholder 4">
            <a:extLst>
              <a:ext uri="{FF2B5EF4-FFF2-40B4-BE49-F238E27FC236}">
                <a16:creationId xmlns:a16="http://schemas.microsoft.com/office/drawing/2014/main" id="{256ABC23-939E-4D89-9DDE-CEB17AA582CE}"/>
              </a:ext>
            </a:extLst>
          </p:cNvPr>
          <p:cNvSpPr txBox="1">
            <a:spLocks/>
          </p:cNvSpPr>
          <p:nvPr/>
        </p:nvSpPr>
        <p:spPr>
          <a:xfrm>
            <a:off x="530413" y="1623663"/>
            <a:ext cx="4825726" cy="408370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D3BB09AC-56C8-4B70-B8B6-711624614DFF}"/>
              </a:ext>
            </a:extLst>
          </p:cNvPr>
          <p:cNvPicPr>
            <a:picLocks noChangeAspect="1"/>
          </p:cNvPicPr>
          <p:nvPr/>
        </p:nvPicPr>
        <p:blipFill rotWithShape="1">
          <a:blip r:embed="rId2"/>
          <a:srcRect t="18242" r="50000"/>
          <a:stretch/>
        </p:blipFill>
        <p:spPr>
          <a:xfrm>
            <a:off x="6417584" y="3340749"/>
            <a:ext cx="3666666" cy="1814243"/>
          </a:xfrm>
          <a:prstGeom prst="rect">
            <a:avLst/>
          </a:prstGeom>
        </p:spPr>
      </p:pic>
      <p:pic>
        <p:nvPicPr>
          <p:cNvPr id="16" name="Picture 15">
            <a:extLst>
              <a:ext uri="{FF2B5EF4-FFF2-40B4-BE49-F238E27FC236}">
                <a16:creationId xmlns:a16="http://schemas.microsoft.com/office/drawing/2014/main" id="{661691FC-8E57-41C6-BCC2-5F4D138BC06B}"/>
              </a:ext>
            </a:extLst>
          </p:cNvPr>
          <p:cNvPicPr>
            <a:picLocks noChangeAspect="1"/>
          </p:cNvPicPr>
          <p:nvPr/>
        </p:nvPicPr>
        <p:blipFill rotWithShape="1">
          <a:blip r:embed="rId2"/>
          <a:srcRect l="49881" t="18242"/>
          <a:stretch/>
        </p:blipFill>
        <p:spPr>
          <a:xfrm>
            <a:off x="8272386" y="4595342"/>
            <a:ext cx="3675413" cy="1814243"/>
          </a:xfrm>
          <a:prstGeom prst="rect">
            <a:avLst/>
          </a:prstGeom>
        </p:spPr>
      </p:pic>
      <p:pic>
        <p:nvPicPr>
          <p:cNvPr id="23" name="Picture Placeholder 22">
            <a:extLst>
              <a:ext uri="{FF2B5EF4-FFF2-40B4-BE49-F238E27FC236}">
                <a16:creationId xmlns:a16="http://schemas.microsoft.com/office/drawing/2014/main" id="{C7048BE0-547B-4C65-9D22-CDD2751FFE46}"/>
              </a:ext>
            </a:extLst>
          </p:cNvPr>
          <p:cNvPicPr>
            <a:picLocks noGrp="1" noChangeAspect="1"/>
          </p:cNvPicPr>
          <p:nvPr>
            <p:ph type="pic" sz="quarter" idx="15"/>
          </p:nvPr>
        </p:nvPicPr>
        <p:blipFill>
          <a:blip r:embed="rId3"/>
          <a:srcRect l="18461" r="18461"/>
          <a:stretch>
            <a:fillRect/>
          </a:stretch>
        </p:blipFill>
        <p:spPr>
          <a:xfrm>
            <a:off x="0" y="0"/>
            <a:ext cx="6096000" cy="6858000"/>
          </a:xfrm>
          <a:prstGeom prst="rect">
            <a:avLst/>
          </a:prstGeom>
        </p:spPr>
      </p:pic>
    </p:spTree>
    <p:extLst>
      <p:ext uri="{BB962C8B-B14F-4D97-AF65-F5344CB8AC3E}">
        <p14:creationId xmlns:p14="http://schemas.microsoft.com/office/powerpoint/2010/main" val="151985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162C29D-A28A-4749-8F82-C232ED75C7BA}"/>
              </a:ext>
            </a:extLst>
          </p:cNvPr>
          <p:cNvSpPr txBox="1"/>
          <p:nvPr/>
        </p:nvSpPr>
        <p:spPr>
          <a:xfrm>
            <a:off x="10176933" y="6448750"/>
            <a:ext cx="6129867" cy="25654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black"/>
                </a:solidFill>
                <a:effectLst/>
                <a:uLnTx/>
                <a:uFillTx/>
                <a:latin typeface="Arial"/>
                <a:ea typeface="+mn-ea"/>
                <a:cs typeface="+mn-cs"/>
              </a:rPr>
              <a:t>Last update Jan 2023</a:t>
            </a:r>
          </a:p>
        </p:txBody>
      </p:sp>
      <p:sp>
        <p:nvSpPr>
          <p:cNvPr id="21" name="Content Placeholder 4">
            <a:extLst>
              <a:ext uri="{FF2B5EF4-FFF2-40B4-BE49-F238E27FC236}">
                <a16:creationId xmlns:a16="http://schemas.microsoft.com/office/drawing/2014/main" id="{AD0EC7B3-3B21-4225-B442-1BE884FAEA60}"/>
              </a:ext>
            </a:extLst>
          </p:cNvPr>
          <p:cNvSpPr txBox="1">
            <a:spLocks/>
          </p:cNvSpPr>
          <p:nvPr/>
        </p:nvSpPr>
        <p:spPr>
          <a:xfrm>
            <a:off x="461813" y="1810888"/>
            <a:ext cx="4954466" cy="146573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1" i="0" u="none" strike="noStrike" kern="1200" cap="none" spc="0" normalizeH="0" baseline="0" noProof="0" dirty="0">
                <a:ln>
                  <a:noFill/>
                </a:ln>
                <a:solidFill>
                  <a:srgbClr val="1A45D7"/>
                </a:solidFill>
                <a:effectLst/>
                <a:uLnTx/>
                <a:uFillTx/>
                <a:latin typeface="Arial"/>
                <a:ea typeface="+mn-ea"/>
                <a:cs typeface="+mn-cs"/>
              </a:rPr>
              <a:t>Our </a:t>
            </a:r>
            <a:r>
              <a:rPr kumimoji="0" lang="hu-HU" sz="1800" b="1" i="0" u="none" strike="noStrike" kern="1200" cap="none" spc="0" normalizeH="0" baseline="0" noProof="0" dirty="0">
                <a:ln>
                  <a:noFill/>
                </a:ln>
                <a:solidFill>
                  <a:srgbClr val="1A45D7"/>
                </a:solidFill>
                <a:effectLst/>
                <a:uLnTx/>
                <a:uFillTx/>
                <a:latin typeface="Arial"/>
                <a:ea typeface="+mn-ea"/>
                <a:cs typeface="+mn-cs"/>
              </a:rPr>
              <a:t>management of</a:t>
            </a:r>
            <a:r>
              <a:rPr kumimoji="0" lang="en-US" sz="1800" b="1" i="0" u="none" strike="noStrike" kern="1200" cap="none" spc="0" normalizeH="0" baseline="0" noProof="0" dirty="0">
                <a:ln>
                  <a:noFill/>
                </a:ln>
                <a:solidFill>
                  <a:srgbClr val="1A45D7"/>
                </a:solidFill>
                <a:effectLst/>
                <a:uLnTx/>
                <a:uFillTx/>
                <a:latin typeface="Arial"/>
                <a:ea typeface="+mn-ea"/>
                <a:cs typeface="+mn-cs"/>
              </a:rPr>
              <a:t> </a:t>
            </a:r>
            <a:endParaRPr kumimoji="0" lang="en-US" sz="1800" b="1" i="0" u="none" strike="noStrike" kern="1200" cap="none" spc="0" normalizeH="0" baseline="0" noProof="0" dirty="0">
              <a:ln>
                <a:noFill/>
              </a:ln>
              <a:solidFill>
                <a:srgbClr val="1A45D7"/>
              </a:solidFill>
              <a:effectLst/>
              <a:uLnTx/>
              <a:uFillTx/>
              <a:latin typeface="Arial"/>
              <a:ea typeface="+mn-ea"/>
              <a:cs typeface="Arial"/>
            </a:endParaRPr>
          </a:p>
          <a:p>
            <a:pPr marL="0" marR="0" lvl="0" indent="0" algn="ctr" defTabSz="1219170" rtl="0" eaLnBrk="1" fontAlgn="auto" latinLnBrk="0" hangingPunct="1">
              <a:lnSpc>
                <a:spcPct val="100000"/>
              </a:lnSpc>
              <a:spcBef>
                <a:spcPts val="0"/>
              </a:spcBef>
              <a:spcAft>
                <a:spcPts val="800"/>
              </a:spcAft>
              <a:buClrTx/>
              <a:buSzPts val="2200"/>
              <a:buFont typeface="Arial" panose="020B0604020202020204" pitchFamily="34" charset="0"/>
              <a:buNone/>
              <a:tabLst/>
              <a:defRPr/>
            </a:pPr>
            <a:r>
              <a:rPr kumimoji="0" lang="en-US" sz="1800" b="1" i="0" u="none" strike="noStrike" kern="1200" cap="none" spc="0" normalizeH="0" baseline="0" noProof="0" dirty="0">
                <a:ln>
                  <a:noFill/>
                </a:ln>
                <a:solidFill>
                  <a:srgbClr val="1A45D7"/>
                </a:solidFill>
                <a:effectLst/>
                <a:uLnTx/>
                <a:uFillTx/>
                <a:latin typeface="Arial"/>
                <a:ea typeface="+mn-ea"/>
                <a:cs typeface="+mn-cs"/>
              </a:rPr>
              <a:t>Sustainable Supply Chain</a:t>
            </a:r>
            <a:endParaRPr kumimoji="0" lang="en-US" sz="1800" b="1" i="0" u="none" strike="noStrike" kern="1200" cap="none" spc="0" normalizeH="0" baseline="0" noProof="0" dirty="0">
              <a:ln>
                <a:noFill/>
              </a:ln>
              <a:solidFill>
                <a:srgbClr val="1A45D7"/>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800"/>
              </a:spcAft>
              <a:buClr>
                <a:srgbClr val="000000"/>
              </a:buClr>
              <a:buSzPts val="2200"/>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Working with our suppliers globally, with a focus on Corporate Social Responsibility (CSR) and Climate Change Issues reduces our supply disruption risk and exposure to regulatory and reputational risk</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t>Our aim is to establish standardized, verified information-based management process contributing to Corning's long-term commitment on sustainable supply. </a:t>
            </a:r>
            <a:br>
              <a:rPr kumimoji="0" lang="en-US" sz="1800" b="0" i="0" u="none" strike="noStrike" kern="1200" cap="none" spc="0" normalizeH="0" baseline="0" noProof="0" dirty="0">
                <a:ln>
                  <a:noFill/>
                </a:ln>
                <a:solidFill>
                  <a:srgbClr val="000000"/>
                </a:solidFill>
                <a:effectLst/>
                <a:uLnTx/>
                <a:uFillTx/>
                <a:latin typeface="Arial"/>
                <a:ea typeface="Arial"/>
                <a:cs typeface="Arial"/>
                <a:sym typeface="Arial"/>
              </a:rPr>
            </a:b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3" name="TextBox 22">
            <a:extLst>
              <a:ext uri="{FF2B5EF4-FFF2-40B4-BE49-F238E27FC236}">
                <a16:creationId xmlns:a16="http://schemas.microsoft.com/office/drawing/2014/main" id="{8DDFFD58-F456-4E7B-96C2-C86745F2BBD5}"/>
              </a:ext>
            </a:extLst>
          </p:cNvPr>
          <p:cNvSpPr txBox="1"/>
          <p:nvPr/>
        </p:nvSpPr>
        <p:spPr>
          <a:xfrm>
            <a:off x="6563540" y="1957372"/>
            <a:ext cx="4946872" cy="400110"/>
          </a:xfrm>
          <a:prstGeom prst="rect">
            <a:avLst/>
          </a:prstGeom>
          <a:noFill/>
        </p:spPr>
        <p:txBody>
          <a:bodyPr wrap="square" lIns="121920" tIns="60960" rIns="121920" bIns="6096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45D7"/>
                </a:solidFill>
                <a:effectLst/>
                <a:uLnTx/>
                <a:uFillTx/>
                <a:latin typeface="Arial"/>
                <a:ea typeface="+mn-ea"/>
                <a:cs typeface="+mn-cs"/>
              </a:rPr>
              <a:t>Supply Chain Sustainability Strategy</a:t>
            </a:r>
          </a:p>
        </p:txBody>
      </p:sp>
      <p:sp>
        <p:nvSpPr>
          <p:cNvPr id="24" name="Rectangle 23">
            <a:extLst>
              <a:ext uri="{FF2B5EF4-FFF2-40B4-BE49-F238E27FC236}">
                <a16:creationId xmlns:a16="http://schemas.microsoft.com/office/drawing/2014/main" id="{408C957E-AC31-4270-91A2-2F503302A581}"/>
              </a:ext>
            </a:extLst>
          </p:cNvPr>
          <p:cNvSpPr/>
          <p:nvPr/>
        </p:nvSpPr>
        <p:spPr>
          <a:xfrm>
            <a:off x="10176934" y="6468737"/>
            <a:ext cx="1840461" cy="2068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32CDEA19-42C5-C0D5-7D0A-155B2C36C34F}"/>
              </a:ext>
            </a:extLst>
          </p:cNvPr>
          <p:cNvPicPr>
            <a:picLocks noChangeAspect="1"/>
          </p:cNvPicPr>
          <p:nvPr/>
        </p:nvPicPr>
        <p:blipFill>
          <a:blip r:embed="rId3"/>
          <a:stretch>
            <a:fillRect/>
          </a:stretch>
        </p:blipFill>
        <p:spPr>
          <a:xfrm>
            <a:off x="6157764" y="2507901"/>
            <a:ext cx="5768249" cy="3246481"/>
          </a:xfrm>
          <a:prstGeom prst="rect">
            <a:avLst/>
          </a:prstGeom>
        </p:spPr>
      </p:pic>
      <p:cxnSp>
        <p:nvCxnSpPr>
          <p:cNvPr id="22" name="Straight Arrow Connector 21">
            <a:extLst>
              <a:ext uri="{FF2B5EF4-FFF2-40B4-BE49-F238E27FC236}">
                <a16:creationId xmlns:a16="http://schemas.microsoft.com/office/drawing/2014/main" id="{2DD677D2-1E0E-8DDF-E92E-A89F7B83DE26}"/>
              </a:ext>
            </a:extLst>
          </p:cNvPr>
          <p:cNvCxnSpPr>
            <a:cxnSpLocks/>
          </p:cNvCxnSpPr>
          <p:nvPr/>
        </p:nvCxnSpPr>
        <p:spPr>
          <a:xfrm flipV="1">
            <a:off x="6865942" y="5106084"/>
            <a:ext cx="892311" cy="39328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5058D57-C12B-2E0D-2771-DB341DA6CB33}"/>
              </a:ext>
            </a:extLst>
          </p:cNvPr>
          <p:cNvSpPr/>
          <p:nvPr/>
        </p:nvSpPr>
        <p:spPr>
          <a:xfrm>
            <a:off x="5416280" y="5151714"/>
            <a:ext cx="1449664" cy="6953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Scope 3 program</a:t>
            </a:r>
          </a:p>
        </p:txBody>
      </p:sp>
      <p:sp>
        <p:nvSpPr>
          <p:cNvPr id="27" name="Title 3">
            <a:extLst>
              <a:ext uri="{FF2B5EF4-FFF2-40B4-BE49-F238E27FC236}">
                <a16:creationId xmlns:a16="http://schemas.microsoft.com/office/drawing/2014/main" id="{434F0D30-C450-D9C0-8A31-1F7DEB00EF26}"/>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Climate Change is part of GSM's sustainability strategy</a:t>
            </a:r>
          </a:p>
        </p:txBody>
      </p:sp>
    </p:spTree>
    <p:extLst>
      <p:ext uri="{BB962C8B-B14F-4D97-AF65-F5344CB8AC3E}">
        <p14:creationId xmlns:p14="http://schemas.microsoft.com/office/powerpoint/2010/main" val="10183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D3BA511-BEDE-4CCE-AFF5-CB840A4BC716}"/>
              </a:ext>
            </a:extLst>
          </p:cNvPr>
          <p:cNvGraphicFramePr>
            <a:graphicFrameLocks noGrp="1"/>
          </p:cNvGraphicFramePr>
          <p:nvPr>
            <p:ph sz="quarter" idx="4294967295"/>
          </p:nvPr>
        </p:nvGraphicFramePr>
        <p:xfrm>
          <a:off x="667523" y="1477169"/>
          <a:ext cx="10972800" cy="107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5EA679B3-37B8-4BB5-9607-AFD4930C65A6}"/>
              </a:ext>
            </a:extLst>
          </p:cNvPr>
          <p:cNvCxnSpPr/>
          <p:nvPr/>
        </p:nvCxnSpPr>
        <p:spPr>
          <a:xfrm>
            <a:off x="2858274" y="2450306"/>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784E5C-CF3A-4EC1-8026-D83B35127927}"/>
              </a:ext>
            </a:extLst>
          </p:cNvPr>
          <p:cNvSpPr txBox="1"/>
          <p:nvPr/>
        </p:nvSpPr>
        <p:spPr>
          <a:xfrm>
            <a:off x="972324" y="3317082"/>
            <a:ext cx="3105151" cy="2308324"/>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Communicate supplier</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engagement program to the suppliers that contribute 80% of Corning/Hemlock scope 3 emissions.</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 (PG&amp;S, Capital Goods, Transportation)</a:t>
            </a:r>
          </a:p>
          <a:p>
            <a:pPr marL="0" marR="0" lvl="0" indent="0" algn="l" defTabSz="914377"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45D7"/>
              </a:solidFill>
              <a:effectLst/>
              <a:uLnTx/>
              <a:uFillTx/>
              <a:latin typeface="Arial" panose="020B0604020202020204" pitchFamily="34" charset="0"/>
              <a:ea typeface="+mn-ea"/>
              <a:cs typeface="Arial"/>
            </a:endParaRPr>
          </a:p>
        </p:txBody>
      </p:sp>
      <p:grpSp>
        <p:nvGrpSpPr>
          <p:cNvPr id="14" name="Group 13">
            <a:extLst>
              <a:ext uri="{FF2B5EF4-FFF2-40B4-BE49-F238E27FC236}">
                <a16:creationId xmlns:a16="http://schemas.microsoft.com/office/drawing/2014/main" id="{724B7424-596F-4438-A08C-6DC10F9ED78F}"/>
              </a:ext>
            </a:extLst>
          </p:cNvPr>
          <p:cNvGrpSpPr/>
          <p:nvPr/>
        </p:nvGrpSpPr>
        <p:grpSpPr>
          <a:xfrm>
            <a:off x="4656200" y="2556669"/>
            <a:ext cx="3105151" cy="3702437"/>
            <a:chOff x="4075588" y="2247901"/>
            <a:chExt cx="3105151" cy="3702435"/>
          </a:xfrm>
        </p:grpSpPr>
        <p:sp>
          <p:nvSpPr>
            <p:cNvPr id="10" name="TextBox 9">
              <a:extLst>
                <a:ext uri="{FF2B5EF4-FFF2-40B4-BE49-F238E27FC236}">
                  <a16:creationId xmlns:a16="http://schemas.microsoft.com/office/drawing/2014/main" id="{8D79C327-1229-4D7E-A315-0FD523ED0505}"/>
                </a:ext>
              </a:extLst>
            </p:cNvPr>
            <p:cNvSpPr txBox="1"/>
            <p:nvPr/>
          </p:nvSpPr>
          <p:spPr>
            <a:xfrm>
              <a:off x="4075588" y="3180349"/>
              <a:ext cx="3105151" cy="2769987"/>
            </a:xfrm>
            <a:prstGeom prst="rect">
              <a:avLst/>
            </a:prstGeom>
            <a:noFill/>
          </p:spPr>
          <p:txBody>
            <a:bodyPr wrap="square" lIns="91440" tIns="45720" rIns="91440" bIns="45720" rtlCol="0" anchor="t">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Actively engage and train the suppliers that contribute 60% of emissions in  PG&amp;S,CAP category and 80% in the Transportation</a:t>
              </a: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Arial" panose="020B0604020202020204" pitchFamily="34" charset="0"/>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A45D7"/>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45D7"/>
                  </a:solidFill>
                  <a:effectLst/>
                  <a:uLnTx/>
                  <a:uFillTx/>
                  <a:latin typeface="Arial"/>
                  <a:ea typeface="+mn-ea"/>
                  <a:cs typeface="Arial"/>
                </a:rPr>
                <a:t>Corning approved channel</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a:rPr>
                <a:t>CDP supply chain program</a:t>
              </a:r>
            </a:p>
          </p:txBody>
        </p:sp>
        <p:cxnSp>
          <p:nvCxnSpPr>
            <p:cNvPr id="11" name="Straight Connector 10">
              <a:extLst>
                <a:ext uri="{FF2B5EF4-FFF2-40B4-BE49-F238E27FC236}">
                  <a16:creationId xmlns:a16="http://schemas.microsoft.com/office/drawing/2014/main" id="{A6415C53-CB19-4C23-979D-8A510B438B68}"/>
                </a:ext>
              </a:extLst>
            </p:cNvPr>
            <p:cNvCxnSpPr/>
            <p:nvPr/>
          </p:nvCxnSpPr>
          <p:spPr>
            <a:xfrm>
              <a:off x="5791200" y="2247901"/>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75E963B-05F1-43D5-968C-CAF1B16B15A0}"/>
              </a:ext>
            </a:extLst>
          </p:cNvPr>
          <p:cNvGrpSpPr/>
          <p:nvPr/>
        </p:nvGrpSpPr>
        <p:grpSpPr>
          <a:xfrm>
            <a:off x="8506598" y="2450306"/>
            <a:ext cx="3105151" cy="3043237"/>
            <a:chOff x="7839074" y="2295525"/>
            <a:chExt cx="3105151" cy="3043236"/>
          </a:xfrm>
        </p:grpSpPr>
        <p:cxnSp>
          <p:nvCxnSpPr>
            <p:cNvPr id="12" name="Straight Connector 11">
              <a:extLst>
                <a:ext uri="{FF2B5EF4-FFF2-40B4-BE49-F238E27FC236}">
                  <a16:creationId xmlns:a16="http://schemas.microsoft.com/office/drawing/2014/main" id="{4F31937D-FFB4-4BCB-B920-AAAC8D8EBBC3}"/>
                </a:ext>
              </a:extLst>
            </p:cNvPr>
            <p:cNvCxnSpPr/>
            <p:nvPr/>
          </p:nvCxnSpPr>
          <p:spPr>
            <a:xfrm>
              <a:off x="9420225" y="229552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CB69BD-081E-415E-AB45-AC8BB4598806}"/>
                </a:ext>
              </a:extLst>
            </p:cNvPr>
            <p:cNvSpPr txBox="1"/>
            <p:nvPr/>
          </p:nvSpPr>
          <p:spPr>
            <a:xfrm>
              <a:off x="7839074" y="3204844"/>
              <a:ext cx="3105151" cy="2133917"/>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Develop and implement emission reduction plans with supplier classified as engaged leaders in the scope emissions program</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45D7"/>
                  </a:solidFill>
                  <a:effectLst/>
                  <a:uLnTx/>
                  <a:uFillTx/>
                  <a:latin typeface="Arial"/>
                  <a:ea typeface="+mn-ea"/>
                  <a:cs typeface="Arial"/>
                </a:rPr>
                <a:t>  </a:t>
              </a:r>
              <a:endParaRPr kumimoji="0" lang="en-US" sz="1200" b="0" i="0" u="none" strike="noStrike" kern="1200" cap="none" spc="0" normalizeH="0" baseline="0" noProof="0" dirty="0">
                <a:ln>
                  <a:noFill/>
                </a:ln>
                <a:solidFill>
                  <a:srgbClr val="1A45D7"/>
                </a:solidFill>
                <a:effectLst/>
                <a:uLnTx/>
                <a:uFillTx/>
                <a:latin typeface="Arial"/>
                <a:ea typeface="+mn-ea"/>
                <a:cs typeface="Arial"/>
              </a:endParaRPr>
            </a:p>
          </p:txBody>
        </p:sp>
      </p:grpSp>
      <p:sp>
        <p:nvSpPr>
          <p:cNvPr id="68" name="Title 3">
            <a:extLst>
              <a:ext uri="{FF2B5EF4-FFF2-40B4-BE49-F238E27FC236}">
                <a16:creationId xmlns:a16="http://schemas.microsoft.com/office/drawing/2014/main" id="{CF2550F9-31DE-E51F-064F-29B225B37A80}"/>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mj-cs"/>
              </a:rPr>
              <a:t>2023 supplier engagement goals defined and set for deployment</a:t>
            </a:r>
            <a:endParaRPr kumimoji="0" lang="en-US" sz="3600" b="1" i="0" u="none" strike="noStrike" kern="1200" cap="none" spc="0" normalizeH="0" baseline="0" noProof="0" dirty="0">
              <a:ln>
                <a:noFill/>
              </a:ln>
              <a:solidFill>
                <a:srgbClr val="000000"/>
              </a:solidFill>
              <a:effectLst/>
              <a:uLnTx/>
              <a:uFillTx/>
              <a:latin typeface="Arial" panose="020B0604020202020204"/>
              <a:ea typeface="+mj-ea"/>
              <a:cs typeface="+mj-cs"/>
            </a:endParaRPr>
          </a:p>
        </p:txBody>
      </p:sp>
      <p:pic>
        <p:nvPicPr>
          <p:cNvPr id="2" name="Picture 1" descr="A picture containing graphics, clipart, font, white&#10;&#10;Description automatically generated">
            <a:extLst>
              <a:ext uri="{FF2B5EF4-FFF2-40B4-BE49-F238E27FC236}">
                <a16:creationId xmlns:a16="http://schemas.microsoft.com/office/drawing/2014/main" id="{A3223358-62C9-B699-A70A-B26BE7615C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2125" y="0"/>
            <a:ext cx="765349" cy="765349"/>
          </a:xfrm>
          <a:prstGeom prst="rect">
            <a:avLst/>
          </a:prstGeom>
        </p:spPr>
      </p:pic>
    </p:spTree>
    <p:extLst>
      <p:ext uri="{BB962C8B-B14F-4D97-AF65-F5344CB8AC3E}">
        <p14:creationId xmlns:p14="http://schemas.microsoft.com/office/powerpoint/2010/main" val="172298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5A431-708D-3648-B67A-FAD71175587A}"/>
              </a:ext>
            </a:extLst>
          </p:cNvPr>
          <p:cNvSpPr txBox="1"/>
          <p:nvPr/>
        </p:nvSpPr>
        <p:spPr>
          <a:xfrm>
            <a:off x="2005809" y="103861"/>
            <a:ext cx="7960320" cy="523220"/>
          </a:xfrm>
          <a:prstGeom prst="rect">
            <a:avLst/>
          </a:prstGeom>
          <a:noFill/>
        </p:spPr>
        <p:txBody>
          <a:bodyPr wrap="none" rtlCol="0">
            <a:spAutoFit/>
          </a:bodyPr>
          <a:lstStyle/>
          <a:p>
            <a:pPr algn="ctr"/>
            <a:r>
              <a:rPr lang="en-US" sz="2800" b="1" dirty="0">
                <a:solidFill>
                  <a:srgbClr val="000000"/>
                </a:solidFill>
                <a:latin typeface="Arial" panose="020B0604020202020204"/>
                <a:ea typeface="+mj-ea"/>
                <a:cs typeface="+mj-cs"/>
              </a:rPr>
              <a:t>2023 Supplier Activities for Scope 3 Emission</a:t>
            </a:r>
          </a:p>
        </p:txBody>
      </p:sp>
      <p:sp>
        <p:nvSpPr>
          <p:cNvPr id="4" name="Freeform 2">
            <a:extLst>
              <a:ext uri="{FF2B5EF4-FFF2-40B4-BE49-F238E27FC236}">
                <a16:creationId xmlns:a16="http://schemas.microsoft.com/office/drawing/2014/main" id="{02BAA1AC-5FEB-7D40-B32D-E2FF77DA13C3}"/>
              </a:ext>
            </a:extLst>
          </p:cNvPr>
          <p:cNvSpPr>
            <a:spLocks noChangeArrowheads="1"/>
          </p:cNvSpPr>
          <p:nvPr/>
        </p:nvSpPr>
        <p:spPr bwMode="auto">
          <a:xfrm>
            <a:off x="439797" y="1"/>
            <a:ext cx="4486083" cy="6725919"/>
          </a:xfrm>
          <a:custGeom>
            <a:avLst/>
            <a:gdLst>
              <a:gd name="T0" fmla="*/ 8744 w 8745"/>
              <a:gd name="T1" fmla="*/ 11007 h 11008"/>
              <a:gd name="T2" fmla="*/ 7828 w 8745"/>
              <a:gd name="T3" fmla="*/ 11007 h 11008"/>
              <a:gd name="T4" fmla="*/ 7828 w 8745"/>
              <a:gd name="T5" fmla="*/ 8903 h 11008"/>
              <a:gd name="T6" fmla="*/ 7828 w 8745"/>
              <a:gd name="T7" fmla="*/ 8903 h 11008"/>
              <a:gd name="T8" fmla="*/ 7490 w 8745"/>
              <a:gd name="T9" fmla="*/ 8564 h 11008"/>
              <a:gd name="T10" fmla="*/ 5578 w 8745"/>
              <a:gd name="T11" fmla="*/ 8564 h 11008"/>
              <a:gd name="T12" fmla="*/ 5578 w 8745"/>
              <a:gd name="T13" fmla="*/ 8564 h 11008"/>
              <a:gd name="T14" fmla="*/ 4322 w 8745"/>
              <a:gd name="T15" fmla="*/ 7309 h 11008"/>
              <a:gd name="T16" fmla="*/ 4322 w 8745"/>
              <a:gd name="T17" fmla="*/ 5901 h 11008"/>
              <a:gd name="T18" fmla="*/ 4322 w 8745"/>
              <a:gd name="T19" fmla="*/ 5901 h 11008"/>
              <a:gd name="T20" fmla="*/ 3984 w 8745"/>
              <a:gd name="T21" fmla="*/ 5562 h 11008"/>
              <a:gd name="T22" fmla="*/ 1256 w 8745"/>
              <a:gd name="T23" fmla="*/ 5562 h 11008"/>
              <a:gd name="T24" fmla="*/ 1256 w 8745"/>
              <a:gd name="T25" fmla="*/ 5562 h 11008"/>
              <a:gd name="T26" fmla="*/ 0 w 8745"/>
              <a:gd name="T27" fmla="*/ 4307 h 11008"/>
              <a:gd name="T28" fmla="*/ 0 w 8745"/>
              <a:gd name="T29" fmla="*/ 0 h 11008"/>
              <a:gd name="T30" fmla="*/ 917 w 8745"/>
              <a:gd name="T31" fmla="*/ 0 h 11008"/>
              <a:gd name="T32" fmla="*/ 917 w 8745"/>
              <a:gd name="T33" fmla="*/ 4307 h 11008"/>
              <a:gd name="T34" fmla="*/ 917 w 8745"/>
              <a:gd name="T35" fmla="*/ 4307 h 11008"/>
              <a:gd name="T36" fmla="*/ 1256 w 8745"/>
              <a:gd name="T37" fmla="*/ 4645 h 11008"/>
              <a:gd name="T38" fmla="*/ 3984 w 8745"/>
              <a:gd name="T39" fmla="*/ 4645 h 11008"/>
              <a:gd name="T40" fmla="*/ 3984 w 8745"/>
              <a:gd name="T41" fmla="*/ 4645 h 11008"/>
              <a:gd name="T42" fmla="*/ 5239 w 8745"/>
              <a:gd name="T43" fmla="*/ 5901 h 11008"/>
              <a:gd name="T44" fmla="*/ 5239 w 8745"/>
              <a:gd name="T45" fmla="*/ 7309 h 11008"/>
              <a:gd name="T46" fmla="*/ 5239 w 8745"/>
              <a:gd name="T47" fmla="*/ 7309 h 11008"/>
              <a:gd name="T48" fmla="*/ 5578 w 8745"/>
              <a:gd name="T49" fmla="*/ 7647 h 11008"/>
              <a:gd name="T50" fmla="*/ 7490 w 8745"/>
              <a:gd name="T51" fmla="*/ 7647 h 11008"/>
              <a:gd name="T52" fmla="*/ 7490 w 8745"/>
              <a:gd name="T53" fmla="*/ 7647 h 11008"/>
              <a:gd name="T54" fmla="*/ 8744 w 8745"/>
              <a:gd name="T55" fmla="*/ 8903 h 11008"/>
              <a:gd name="T56" fmla="*/ 8744 w 8745"/>
              <a:gd name="T57" fmla="*/ 11007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45" h="11008">
                <a:moveTo>
                  <a:pt x="8744" y="11007"/>
                </a:moveTo>
                <a:lnTo>
                  <a:pt x="7828" y="11007"/>
                </a:lnTo>
                <a:lnTo>
                  <a:pt x="7828" y="8903"/>
                </a:lnTo>
                <a:lnTo>
                  <a:pt x="7828" y="8903"/>
                </a:lnTo>
                <a:cubicBezTo>
                  <a:pt x="7828" y="8716"/>
                  <a:pt x="7676" y="8564"/>
                  <a:pt x="7490" y="8564"/>
                </a:cubicBezTo>
                <a:lnTo>
                  <a:pt x="5578" y="8564"/>
                </a:lnTo>
                <a:lnTo>
                  <a:pt x="5578" y="8564"/>
                </a:lnTo>
                <a:cubicBezTo>
                  <a:pt x="4885" y="8564"/>
                  <a:pt x="4322" y="8001"/>
                  <a:pt x="4322" y="7309"/>
                </a:cubicBezTo>
                <a:lnTo>
                  <a:pt x="4322" y="5901"/>
                </a:lnTo>
                <a:lnTo>
                  <a:pt x="4322" y="5901"/>
                </a:lnTo>
                <a:cubicBezTo>
                  <a:pt x="4322" y="5714"/>
                  <a:pt x="4170" y="5562"/>
                  <a:pt x="3984" y="5562"/>
                </a:cubicBezTo>
                <a:lnTo>
                  <a:pt x="1256" y="5562"/>
                </a:lnTo>
                <a:lnTo>
                  <a:pt x="1256" y="5562"/>
                </a:lnTo>
                <a:cubicBezTo>
                  <a:pt x="563" y="5562"/>
                  <a:pt x="0" y="5000"/>
                  <a:pt x="0" y="4307"/>
                </a:cubicBezTo>
                <a:lnTo>
                  <a:pt x="0" y="0"/>
                </a:lnTo>
                <a:lnTo>
                  <a:pt x="917" y="0"/>
                </a:lnTo>
                <a:lnTo>
                  <a:pt x="917" y="4307"/>
                </a:lnTo>
                <a:lnTo>
                  <a:pt x="917" y="4307"/>
                </a:lnTo>
                <a:cubicBezTo>
                  <a:pt x="917" y="4494"/>
                  <a:pt x="1069" y="4645"/>
                  <a:pt x="1256" y="4645"/>
                </a:cubicBezTo>
                <a:lnTo>
                  <a:pt x="3984" y="4645"/>
                </a:lnTo>
                <a:lnTo>
                  <a:pt x="3984" y="4645"/>
                </a:lnTo>
                <a:cubicBezTo>
                  <a:pt x="4676" y="4645"/>
                  <a:pt x="5239" y="5209"/>
                  <a:pt x="5239" y="5901"/>
                </a:cubicBezTo>
                <a:lnTo>
                  <a:pt x="5239" y="7309"/>
                </a:lnTo>
                <a:lnTo>
                  <a:pt x="5239" y="7309"/>
                </a:lnTo>
                <a:cubicBezTo>
                  <a:pt x="5239" y="7495"/>
                  <a:pt x="5391" y="7647"/>
                  <a:pt x="5578" y="7647"/>
                </a:cubicBezTo>
                <a:lnTo>
                  <a:pt x="7490" y="7647"/>
                </a:lnTo>
                <a:lnTo>
                  <a:pt x="7490" y="7647"/>
                </a:lnTo>
                <a:cubicBezTo>
                  <a:pt x="8181" y="7647"/>
                  <a:pt x="8744" y="8211"/>
                  <a:pt x="8744" y="8903"/>
                </a:cubicBezTo>
                <a:lnTo>
                  <a:pt x="8744" y="11007"/>
                </a:lnTo>
              </a:path>
            </a:pathLst>
          </a:custGeom>
          <a:solidFill>
            <a:schemeClr val="tx1">
              <a:lumMod val="50000"/>
              <a:lumOff val="50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3">
            <a:extLst>
              <a:ext uri="{FF2B5EF4-FFF2-40B4-BE49-F238E27FC236}">
                <a16:creationId xmlns:a16="http://schemas.microsoft.com/office/drawing/2014/main" id="{84915DB8-91F0-DC4C-86C7-60C87533CF8B}"/>
              </a:ext>
            </a:extLst>
          </p:cNvPr>
          <p:cNvSpPr>
            <a:spLocks noChangeArrowheads="1"/>
          </p:cNvSpPr>
          <p:nvPr/>
        </p:nvSpPr>
        <p:spPr bwMode="auto">
          <a:xfrm>
            <a:off x="633382" y="-25142"/>
            <a:ext cx="4851179" cy="6856035"/>
          </a:xfrm>
          <a:custGeom>
            <a:avLst/>
            <a:gdLst>
              <a:gd name="T0" fmla="*/ 0 w 7930"/>
              <a:gd name="T1" fmla="*/ 714 h 11008"/>
              <a:gd name="T2" fmla="*/ 102 w 7930"/>
              <a:gd name="T3" fmla="*/ 0 h 11008"/>
              <a:gd name="T4" fmla="*/ 102 w 7930"/>
              <a:gd name="T5" fmla="*/ 2140 h 11008"/>
              <a:gd name="T6" fmla="*/ 0 w 7930"/>
              <a:gd name="T7" fmla="*/ 1427 h 11008"/>
              <a:gd name="T8" fmla="*/ 102 w 7930"/>
              <a:gd name="T9" fmla="*/ 2140 h 11008"/>
              <a:gd name="T10" fmla="*/ 0 w 7930"/>
              <a:gd name="T11" fmla="*/ 3567 h 11008"/>
              <a:gd name="T12" fmla="*/ 102 w 7930"/>
              <a:gd name="T13" fmla="*/ 2854 h 11008"/>
              <a:gd name="T14" fmla="*/ 296 w 7930"/>
              <a:gd name="T15" fmla="*/ 4951 h 11008"/>
              <a:gd name="T16" fmla="*/ 0 w 7930"/>
              <a:gd name="T17" fmla="*/ 4307 h 11008"/>
              <a:gd name="T18" fmla="*/ 102 w 7930"/>
              <a:gd name="T19" fmla="*/ 4281 h 11008"/>
              <a:gd name="T20" fmla="*/ 102 w 7930"/>
              <a:gd name="T21" fmla="*/ 4307 h 11008"/>
              <a:gd name="T22" fmla="*/ 296 w 7930"/>
              <a:gd name="T23" fmla="*/ 4951 h 11008"/>
              <a:gd name="T24" fmla="*/ 996 w 7930"/>
              <a:gd name="T25" fmla="*/ 5156 h 11008"/>
              <a:gd name="T26" fmla="*/ 1709 w 7930"/>
              <a:gd name="T27" fmla="*/ 5053 h 11008"/>
              <a:gd name="T28" fmla="*/ 3137 w 7930"/>
              <a:gd name="T29" fmla="*/ 5156 h 11008"/>
              <a:gd name="T30" fmla="*/ 2423 w 7930"/>
              <a:gd name="T31" fmla="*/ 5053 h 11008"/>
              <a:gd name="T32" fmla="*/ 3137 w 7930"/>
              <a:gd name="T33" fmla="*/ 5156 h 11008"/>
              <a:gd name="T34" fmla="*/ 4282 w 7930"/>
              <a:gd name="T35" fmla="*/ 5657 h 11008"/>
              <a:gd name="T36" fmla="*/ 3862 w 7930"/>
              <a:gd name="T37" fmla="*/ 5103 h 11008"/>
              <a:gd name="T38" fmla="*/ 4378 w 7930"/>
              <a:gd name="T39" fmla="*/ 5624 h 11008"/>
              <a:gd name="T40" fmla="*/ 4423 w 7930"/>
              <a:gd name="T41" fmla="*/ 7063 h 11008"/>
              <a:gd name="T42" fmla="*/ 4322 w 7930"/>
              <a:gd name="T43" fmla="*/ 6350 h 11008"/>
              <a:gd name="T44" fmla="*/ 4423 w 7930"/>
              <a:gd name="T45" fmla="*/ 7063 h 11008"/>
              <a:gd name="T46" fmla="*/ 5094 w 7930"/>
              <a:gd name="T47" fmla="*/ 8154 h 11008"/>
              <a:gd name="T48" fmla="*/ 4548 w 7930"/>
              <a:gd name="T49" fmla="*/ 7722 h 11008"/>
              <a:gd name="T50" fmla="*/ 5103 w 7930"/>
              <a:gd name="T51" fmla="*/ 8052 h 11008"/>
              <a:gd name="T52" fmla="*/ 6525 w 7930"/>
              <a:gd name="T53" fmla="*/ 8156 h 11008"/>
              <a:gd name="T54" fmla="*/ 5812 w 7930"/>
              <a:gd name="T55" fmla="*/ 8054 h 11008"/>
              <a:gd name="T56" fmla="*/ 6525 w 7930"/>
              <a:gd name="T57" fmla="*/ 8156 h 11008"/>
              <a:gd name="T58" fmla="*/ 7743 w 7930"/>
              <a:gd name="T59" fmla="*/ 8558 h 11008"/>
              <a:gd name="T60" fmla="*/ 7248 w 7930"/>
              <a:gd name="T61" fmla="*/ 8071 h 11008"/>
              <a:gd name="T62" fmla="*/ 7834 w 7930"/>
              <a:gd name="T63" fmla="*/ 8511 h 11008"/>
              <a:gd name="T64" fmla="*/ 7929 w 7930"/>
              <a:gd name="T65" fmla="*/ 9947 h 11008"/>
              <a:gd name="T66" fmla="*/ 7827 w 7930"/>
              <a:gd name="T67" fmla="*/ 9234 h 11008"/>
              <a:gd name="T68" fmla="*/ 7929 w 7930"/>
              <a:gd name="T69" fmla="*/ 9947 h 11008"/>
              <a:gd name="T70" fmla="*/ 7827 w 7930"/>
              <a:gd name="T71" fmla="*/ 11007 h 11008"/>
              <a:gd name="T72" fmla="*/ 7929 w 7930"/>
              <a:gd name="T73" fmla="*/ 10661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30" h="11008">
                <a:moveTo>
                  <a:pt x="102" y="714"/>
                </a:moveTo>
                <a:lnTo>
                  <a:pt x="0" y="714"/>
                </a:lnTo>
                <a:lnTo>
                  <a:pt x="0" y="0"/>
                </a:lnTo>
                <a:lnTo>
                  <a:pt x="102" y="0"/>
                </a:lnTo>
                <a:lnTo>
                  <a:pt x="102" y="714"/>
                </a:lnTo>
                <a:close/>
                <a:moveTo>
                  <a:pt x="102" y="2140"/>
                </a:moveTo>
                <a:lnTo>
                  <a:pt x="0" y="2140"/>
                </a:lnTo>
                <a:lnTo>
                  <a:pt x="0" y="1427"/>
                </a:lnTo>
                <a:lnTo>
                  <a:pt x="102" y="1427"/>
                </a:lnTo>
                <a:lnTo>
                  <a:pt x="102" y="2140"/>
                </a:lnTo>
                <a:close/>
                <a:moveTo>
                  <a:pt x="102" y="3567"/>
                </a:moveTo>
                <a:lnTo>
                  <a:pt x="0" y="3567"/>
                </a:lnTo>
                <a:lnTo>
                  <a:pt x="0" y="2854"/>
                </a:lnTo>
                <a:lnTo>
                  <a:pt x="102" y="2854"/>
                </a:lnTo>
                <a:lnTo>
                  <a:pt x="102" y="3567"/>
                </a:lnTo>
                <a:close/>
                <a:moveTo>
                  <a:pt x="296" y="4951"/>
                </a:moveTo>
                <a:lnTo>
                  <a:pt x="296" y="4951"/>
                </a:lnTo>
                <a:cubicBezTo>
                  <a:pt x="108" y="4790"/>
                  <a:pt x="0" y="4555"/>
                  <a:pt x="0" y="4307"/>
                </a:cubicBezTo>
                <a:lnTo>
                  <a:pt x="0" y="4281"/>
                </a:lnTo>
                <a:lnTo>
                  <a:pt x="102" y="4281"/>
                </a:lnTo>
                <a:lnTo>
                  <a:pt x="102" y="4307"/>
                </a:lnTo>
                <a:lnTo>
                  <a:pt x="102" y="4307"/>
                </a:lnTo>
                <a:cubicBezTo>
                  <a:pt x="102" y="4525"/>
                  <a:pt x="197" y="4732"/>
                  <a:pt x="362" y="4874"/>
                </a:cubicBezTo>
                <a:lnTo>
                  <a:pt x="296" y="4951"/>
                </a:lnTo>
                <a:close/>
                <a:moveTo>
                  <a:pt x="1709" y="5156"/>
                </a:moveTo>
                <a:lnTo>
                  <a:pt x="996" y="5156"/>
                </a:lnTo>
                <a:lnTo>
                  <a:pt x="996" y="5053"/>
                </a:lnTo>
                <a:lnTo>
                  <a:pt x="1709" y="5053"/>
                </a:lnTo>
                <a:lnTo>
                  <a:pt x="1709" y="5156"/>
                </a:lnTo>
                <a:close/>
                <a:moveTo>
                  <a:pt x="3137" y="5156"/>
                </a:moveTo>
                <a:lnTo>
                  <a:pt x="2423" y="5156"/>
                </a:lnTo>
                <a:lnTo>
                  <a:pt x="2423" y="5053"/>
                </a:lnTo>
                <a:lnTo>
                  <a:pt x="3137" y="5053"/>
                </a:lnTo>
                <a:lnTo>
                  <a:pt x="3137" y="5156"/>
                </a:lnTo>
                <a:close/>
                <a:moveTo>
                  <a:pt x="4282" y="5657"/>
                </a:moveTo>
                <a:lnTo>
                  <a:pt x="4282" y="5657"/>
                </a:lnTo>
                <a:cubicBezTo>
                  <a:pt x="4208" y="5447"/>
                  <a:pt x="4039" y="5275"/>
                  <a:pt x="3827" y="5199"/>
                </a:cubicBezTo>
                <a:lnTo>
                  <a:pt x="3862" y="5103"/>
                </a:lnTo>
                <a:lnTo>
                  <a:pt x="3862" y="5103"/>
                </a:lnTo>
                <a:cubicBezTo>
                  <a:pt x="4102" y="5189"/>
                  <a:pt x="4294" y="5384"/>
                  <a:pt x="4378" y="5624"/>
                </a:cubicBezTo>
                <a:lnTo>
                  <a:pt x="4282" y="5657"/>
                </a:lnTo>
                <a:close/>
                <a:moveTo>
                  <a:pt x="4423" y="7063"/>
                </a:moveTo>
                <a:lnTo>
                  <a:pt x="4322" y="7063"/>
                </a:lnTo>
                <a:lnTo>
                  <a:pt x="4322" y="6350"/>
                </a:lnTo>
                <a:lnTo>
                  <a:pt x="4423" y="6350"/>
                </a:lnTo>
                <a:lnTo>
                  <a:pt x="4423" y="7063"/>
                </a:lnTo>
                <a:close/>
                <a:moveTo>
                  <a:pt x="5094" y="8154"/>
                </a:moveTo>
                <a:lnTo>
                  <a:pt x="5094" y="8154"/>
                </a:lnTo>
                <a:cubicBezTo>
                  <a:pt x="4837" y="8130"/>
                  <a:pt x="4607" y="7994"/>
                  <a:pt x="4463" y="7778"/>
                </a:cubicBezTo>
                <a:lnTo>
                  <a:pt x="4548" y="7722"/>
                </a:lnTo>
                <a:lnTo>
                  <a:pt x="4548" y="7722"/>
                </a:lnTo>
                <a:cubicBezTo>
                  <a:pt x="4675" y="7911"/>
                  <a:pt x="4877" y="8032"/>
                  <a:pt x="5103" y="8052"/>
                </a:cubicBezTo>
                <a:lnTo>
                  <a:pt x="5094" y="8154"/>
                </a:lnTo>
                <a:close/>
                <a:moveTo>
                  <a:pt x="6525" y="8156"/>
                </a:moveTo>
                <a:lnTo>
                  <a:pt x="5812" y="8156"/>
                </a:lnTo>
                <a:lnTo>
                  <a:pt x="5812" y="8054"/>
                </a:lnTo>
                <a:lnTo>
                  <a:pt x="6525" y="8054"/>
                </a:lnTo>
                <a:lnTo>
                  <a:pt x="6525" y="8156"/>
                </a:lnTo>
                <a:close/>
                <a:moveTo>
                  <a:pt x="7743" y="8558"/>
                </a:moveTo>
                <a:lnTo>
                  <a:pt x="7743" y="8558"/>
                </a:lnTo>
                <a:cubicBezTo>
                  <a:pt x="7639" y="8357"/>
                  <a:pt x="7451" y="8215"/>
                  <a:pt x="7228" y="8171"/>
                </a:cubicBezTo>
                <a:lnTo>
                  <a:pt x="7248" y="8071"/>
                </a:lnTo>
                <a:lnTo>
                  <a:pt x="7248" y="8071"/>
                </a:lnTo>
                <a:cubicBezTo>
                  <a:pt x="7501" y="8121"/>
                  <a:pt x="7714" y="8281"/>
                  <a:pt x="7834" y="8511"/>
                </a:cubicBezTo>
                <a:lnTo>
                  <a:pt x="7743" y="8558"/>
                </a:lnTo>
                <a:close/>
                <a:moveTo>
                  <a:pt x="7929" y="9947"/>
                </a:moveTo>
                <a:lnTo>
                  <a:pt x="7827" y="9947"/>
                </a:lnTo>
                <a:lnTo>
                  <a:pt x="7827" y="9234"/>
                </a:lnTo>
                <a:lnTo>
                  <a:pt x="7929" y="9234"/>
                </a:lnTo>
                <a:lnTo>
                  <a:pt x="7929" y="9947"/>
                </a:lnTo>
                <a:close/>
                <a:moveTo>
                  <a:pt x="7929" y="11007"/>
                </a:moveTo>
                <a:lnTo>
                  <a:pt x="7827" y="11007"/>
                </a:lnTo>
                <a:lnTo>
                  <a:pt x="7827" y="10661"/>
                </a:lnTo>
                <a:lnTo>
                  <a:pt x="7929" y="10661"/>
                </a:lnTo>
                <a:lnTo>
                  <a:pt x="7929" y="11007"/>
                </a:lnTo>
                <a:close/>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grpSp>
        <p:nvGrpSpPr>
          <p:cNvPr id="11" name="Group 10">
            <a:extLst>
              <a:ext uri="{FF2B5EF4-FFF2-40B4-BE49-F238E27FC236}">
                <a16:creationId xmlns:a16="http://schemas.microsoft.com/office/drawing/2014/main" id="{B2856405-AB65-6A2E-F8EB-1969A79C52B4}"/>
              </a:ext>
            </a:extLst>
          </p:cNvPr>
          <p:cNvGrpSpPr/>
          <p:nvPr/>
        </p:nvGrpSpPr>
        <p:grpSpPr>
          <a:xfrm>
            <a:off x="6507183" y="1046207"/>
            <a:ext cx="5337976" cy="959506"/>
            <a:chOff x="6507183" y="1046207"/>
            <a:chExt cx="5337976" cy="959506"/>
          </a:xfrm>
        </p:grpSpPr>
        <p:sp>
          <p:nvSpPr>
            <p:cNvPr id="18" name="Subtitle 2">
              <a:extLst>
                <a:ext uri="{FF2B5EF4-FFF2-40B4-BE49-F238E27FC236}">
                  <a16:creationId xmlns:a16="http://schemas.microsoft.com/office/drawing/2014/main" id="{0286D9A1-91C2-F04B-B464-F70026CC867C}"/>
                </a:ext>
              </a:extLst>
            </p:cNvPr>
            <p:cNvSpPr txBox="1">
              <a:spLocks/>
            </p:cNvSpPr>
            <p:nvPr/>
          </p:nvSpPr>
          <p:spPr>
            <a:xfrm>
              <a:off x="6609692" y="1497882"/>
              <a:ext cx="523546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rgbClr val="000000"/>
                  </a:solidFill>
                  <a:latin typeface="Arial"/>
                  <a:cs typeface="Arial"/>
                </a:rPr>
                <a:t>If you company did not disclosure through CDP in 2022, please register your account.</a:t>
              </a:r>
            </a:p>
          </p:txBody>
        </p:sp>
        <p:sp>
          <p:nvSpPr>
            <p:cNvPr id="19" name="TextBox 18">
              <a:extLst>
                <a:ext uri="{FF2B5EF4-FFF2-40B4-BE49-F238E27FC236}">
                  <a16:creationId xmlns:a16="http://schemas.microsoft.com/office/drawing/2014/main" id="{CF778BCE-6576-9C40-A246-4632B11990A7}"/>
                </a:ext>
              </a:extLst>
            </p:cNvPr>
            <p:cNvSpPr txBox="1"/>
            <p:nvPr/>
          </p:nvSpPr>
          <p:spPr>
            <a:xfrm>
              <a:off x="6507183" y="1046207"/>
              <a:ext cx="3318537" cy="400110"/>
            </a:xfrm>
            <a:prstGeom prst="rect">
              <a:avLst/>
            </a:prstGeom>
            <a:noFill/>
          </p:spPr>
          <p:txBody>
            <a:bodyPr wrap="none" rtlCol="0" anchor="b" anchorCtr="0">
              <a:spAutoFit/>
            </a:bodyPr>
            <a:lstStyle/>
            <a:p>
              <a:r>
                <a:rPr lang="en-US" sz="2000" b="1" u="sng" dirty="0">
                  <a:solidFill>
                    <a:schemeClr val="tx2"/>
                  </a:solidFill>
                  <a:latin typeface="Arial"/>
                  <a:cs typeface="Arial"/>
                </a:rPr>
                <a:t>Register/ Sign up for CDP</a:t>
              </a:r>
            </a:p>
          </p:txBody>
        </p:sp>
      </p:grpSp>
      <p:grpSp>
        <p:nvGrpSpPr>
          <p:cNvPr id="15" name="Group 14">
            <a:extLst>
              <a:ext uri="{FF2B5EF4-FFF2-40B4-BE49-F238E27FC236}">
                <a16:creationId xmlns:a16="http://schemas.microsoft.com/office/drawing/2014/main" id="{DA1E2C9E-AE60-C385-BB3D-7E4D24686972}"/>
              </a:ext>
            </a:extLst>
          </p:cNvPr>
          <p:cNvGrpSpPr/>
          <p:nvPr/>
        </p:nvGrpSpPr>
        <p:grpSpPr>
          <a:xfrm>
            <a:off x="6558061" y="2119993"/>
            <a:ext cx="3963184" cy="961443"/>
            <a:chOff x="6558061" y="2119993"/>
            <a:chExt cx="3963184" cy="961443"/>
          </a:xfrm>
        </p:grpSpPr>
        <p:sp>
          <p:nvSpPr>
            <p:cNvPr id="20" name="Subtitle 2">
              <a:extLst>
                <a:ext uri="{FF2B5EF4-FFF2-40B4-BE49-F238E27FC236}">
                  <a16:creationId xmlns:a16="http://schemas.microsoft.com/office/drawing/2014/main" id="{1503CD43-35F6-4B43-B187-A0972A1224F2}"/>
                </a:ext>
              </a:extLst>
            </p:cNvPr>
            <p:cNvSpPr txBox="1">
              <a:spLocks/>
            </p:cNvSpPr>
            <p:nvPr/>
          </p:nvSpPr>
          <p:spPr>
            <a:xfrm>
              <a:off x="6624377" y="2573605"/>
              <a:ext cx="3896868"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Aft>
                  <a:spcPts val="1000"/>
                </a:spcAft>
                <a:tabLst>
                  <a:tab pos="457200" algn="l"/>
                </a:tabLst>
              </a:pPr>
              <a:r>
                <a:rPr lang="en-US" sz="1600" dirty="0">
                  <a:solidFill>
                    <a:srgbClr val="000000"/>
                  </a:solidFill>
                  <a:latin typeface="Arial"/>
                  <a:cs typeface="Arial"/>
                </a:rPr>
                <a:t>GHG emission topics hosted by Corning/WSP</a:t>
              </a:r>
            </a:p>
          </p:txBody>
        </p:sp>
        <p:sp>
          <p:nvSpPr>
            <p:cNvPr id="21" name="TextBox 20">
              <a:extLst>
                <a:ext uri="{FF2B5EF4-FFF2-40B4-BE49-F238E27FC236}">
                  <a16:creationId xmlns:a16="http://schemas.microsoft.com/office/drawing/2014/main" id="{3FE6D863-4A92-F446-A5A2-E0A76D3DF48E}"/>
                </a:ext>
              </a:extLst>
            </p:cNvPr>
            <p:cNvSpPr txBox="1"/>
            <p:nvPr/>
          </p:nvSpPr>
          <p:spPr>
            <a:xfrm>
              <a:off x="6558061" y="2119993"/>
              <a:ext cx="2207912" cy="400110"/>
            </a:xfrm>
            <a:prstGeom prst="rect">
              <a:avLst/>
            </a:prstGeom>
            <a:noFill/>
          </p:spPr>
          <p:txBody>
            <a:bodyPr wrap="none" rtlCol="0" anchor="b" anchorCtr="0">
              <a:spAutoFit/>
            </a:bodyPr>
            <a:lstStyle/>
            <a:p>
              <a:r>
                <a:rPr lang="en-US" sz="2000" b="1" u="sng" dirty="0">
                  <a:solidFill>
                    <a:schemeClr val="tx2"/>
                  </a:solidFill>
                  <a:latin typeface="Arial"/>
                  <a:cs typeface="Arial"/>
                </a:rPr>
                <a:t>Attend Trainings</a:t>
              </a:r>
            </a:p>
          </p:txBody>
        </p:sp>
      </p:grpSp>
      <p:grpSp>
        <p:nvGrpSpPr>
          <p:cNvPr id="17" name="Group 16">
            <a:extLst>
              <a:ext uri="{FF2B5EF4-FFF2-40B4-BE49-F238E27FC236}">
                <a16:creationId xmlns:a16="http://schemas.microsoft.com/office/drawing/2014/main" id="{3811A196-91C8-4DD1-9AAD-3E3D60591A2E}"/>
              </a:ext>
            </a:extLst>
          </p:cNvPr>
          <p:cNvGrpSpPr/>
          <p:nvPr/>
        </p:nvGrpSpPr>
        <p:grpSpPr>
          <a:xfrm>
            <a:off x="6518322" y="3120512"/>
            <a:ext cx="5456167" cy="1511944"/>
            <a:chOff x="6518322" y="3120512"/>
            <a:chExt cx="5456167" cy="1511944"/>
          </a:xfrm>
        </p:grpSpPr>
        <p:sp>
          <p:nvSpPr>
            <p:cNvPr id="22" name="Subtitle 2">
              <a:extLst>
                <a:ext uri="{FF2B5EF4-FFF2-40B4-BE49-F238E27FC236}">
                  <a16:creationId xmlns:a16="http://schemas.microsoft.com/office/drawing/2014/main" id="{159AA326-E403-964F-A439-A46658FB4934}"/>
                </a:ext>
              </a:extLst>
            </p:cNvPr>
            <p:cNvSpPr txBox="1">
              <a:spLocks/>
            </p:cNvSpPr>
            <p:nvPr/>
          </p:nvSpPr>
          <p:spPr>
            <a:xfrm>
              <a:off x="6609692" y="3551711"/>
              <a:ext cx="5364797" cy="1080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dirty="0">
                  <a:solidFill>
                    <a:srgbClr val="000000"/>
                  </a:solidFill>
                  <a:latin typeface="Arial"/>
                  <a:cs typeface="Arial"/>
                </a:rPr>
                <a:t>Disclose scope 1, 2 and 3 greenhouse gas (GHG) emissions data. Provide independent or third-party assurance of disclosed emissions </a:t>
              </a:r>
            </a:p>
            <a:p>
              <a:pPr marR="0" lvl="0" algn="l">
                <a:spcBef>
                  <a:spcPts val="0"/>
                </a:spcBef>
                <a:spcAft>
                  <a:spcPts val="1000"/>
                </a:spcAft>
                <a:tabLst>
                  <a:tab pos="457200" algn="l"/>
                </a:tabLst>
              </a:pPr>
              <a:endParaRPr lang="en-US" sz="1000" b="1" dirty="0">
                <a:solidFill>
                  <a:schemeClr val="tx1"/>
                </a:solidFill>
                <a:latin typeface="+mn-lt"/>
                <a:ea typeface="Lato Light" panose="020F0502020204030203" pitchFamily="34" charset="0"/>
              </a:endParaRPr>
            </a:p>
          </p:txBody>
        </p:sp>
        <p:sp>
          <p:nvSpPr>
            <p:cNvPr id="23" name="TextBox 22">
              <a:extLst>
                <a:ext uri="{FF2B5EF4-FFF2-40B4-BE49-F238E27FC236}">
                  <a16:creationId xmlns:a16="http://schemas.microsoft.com/office/drawing/2014/main" id="{64692A13-6243-7B4D-8FA3-B583101DEF5C}"/>
                </a:ext>
              </a:extLst>
            </p:cNvPr>
            <p:cNvSpPr txBox="1"/>
            <p:nvPr/>
          </p:nvSpPr>
          <p:spPr>
            <a:xfrm>
              <a:off x="6518322" y="3120512"/>
              <a:ext cx="3132589" cy="400110"/>
            </a:xfrm>
            <a:prstGeom prst="rect">
              <a:avLst/>
            </a:prstGeom>
            <a:noFill/>
          </p:spPr>
          <p:txBody>
            <a:bodyPr wrap="none" rtlCol="0" anchor="b" anchorCtr="0">
              <a:spAutoFit/>
            </a:bodyPr>
            <a:lstStyle/>
            <a:p>
              <a:r>
                <a:rPr lang="en-US" sz="2000" b="1" u="sng" dirty="0">
                  <a:solidFill>
                    <a:schemeClr val="tx2"/>
                  </a:solidFill>
                  <a:latin typeface="Arial"/>
                  <a:cs typeface="Arial"/>
                </a:rPr>
                <a:t>Calculate Emission data</a:t>
              </a:r>
            </a:p>
          </p:txBody>
        </p:sp>
      </p:grpSp>
      <p:grpSp>
        <p:nvGrpSpPr>
          <p:cNvPr id="30" name="Group 29">
            <a:extLst>
              <a:ext uri="{FF2B5EF4-FFF2-40B4-BE49-F238E27FC236}">
                <a16:creationId xmlns:a16="http://schemas.microsoft.com/office/drawing/2014/main" id="{05924A91-8709-C7B4-AE88-904FDEEA1F2C}"/>
              </a:ext>
            </a:extLst>
          </p:cNvPr>
          <p:cNvGrpSpPr/>
          <p:nvPr/>
        </p:nvGrpSpPr>
        <p:grpSpPr>
          <a:xfrm>
            <a:off x="6507183" y="4359371"/>
            <a:ext cx="5031989" cy="743360"/>
            <a:chOff x="6526628" y="4443629"/>
            <a:chExt cx="5031989" cy="743360"/>
          </a:xfrm>
        </p:grpSpPr>
        <p:sp>
          <p:nvSpPr>
            <p:cNvPr id="24" name="Subtitle 2">
              <a:extLst>
                <a:ext uri="{FF2B5EF4-FFF2-40B4-BE49-F238E27FC236}">
                  <a16:creationId xmlns:a16="http://schemas.microsoft.com/office/drawing/2014/main" id="{EA6C93F9-85AF-2442-B09B-DA71A39A25A7}"/>
                </a:ext>
              </a:extLst>
            </p:cNvPr>
            <p:cNvSpPr txBox="1">
              <a:spLocks/>
            </p:cNvSpPr>
            <p:nvPr/>
          </p:nvSpPr>
          <p:spPr>
            <a:xfrm>
              <a:off x="6558060" y="4894601"/>
              <a:ext cx="5000557" cy="2923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1000"/>
                </a:spcAft>
                <a:tabLst>
                  <a:tab pos="457200" algn="l"/>
                </a:tabLst>
              </a:pPr>
              <a:r>
                <a:rPr lang="en-US" sz="1600" dirty="0">
                  <a:solidFill>
                    <a:srgbClr val="000000"/>
                  </a:solidFill>
                  <a:latin typeface="Arial"/>
                  <a:cs typeface="Arial"/>
                </a:rPr>
                <a:t>Submit data through CDP. </a:t>
              </a:r>
              <a:r>
                <a:rPr lang="en-US" sz="1600" b="1" u="sng" dirty="0">
                  <a:solidFill>
                    <a:srgbClr val="000000"/>
                  </a:solidFill>
                  <a:latin typeface="Arial"/>
                  <a:cs typeface="Arial"/>
                </a:rPr>
                <a:t>Deadline July 26th</a:t>
              </a:r>
            </a:p>
          </p:txBody>
        </p:sp>
        <p:sp>
          <p:nvSpPr>
            <p:cNvPr id="25" name="TextBox 24">
              <a:extLst>
                <a:ext uri="{FF2B5EF4-FFF2-40B4-BE49-F238E27FC236}">
                  <a16:creationId xmlns:a16="http://schemas.microsoft.com/office/drawing/2014/main" id="{15308759-CC1F-434D-BE2A-CF1F1E07FFEA}"/>
                </a:ext>
              </a:extLst>
            </p:cNvPr>
            <p:cNvSpPr txBox="1"/>
            <p:nvPr/>
          </p:nvSpPr>
          <p:spPr>
            <a:xfrm>
              <a:off x="6526628" y="4443629"/>
              <a:ext cx="4488858" cy="400110"/>
            </a:xfrm>
            <a:prstGeom prst="rect">
              <a:avLst/>
            </a:prstGeom>
            <a:noFill/>
          </p:spPr>
          <p:txBody>
            <a:bodyPr wrap="none" rtlCol="0" anchor="b" anchorCtr="0">
              <a:spAutoFit/>
            </a:bodyPr>
            <a:lstStyle/>
            <a:p>
              <a:pPr marL="0" lvl="1"/>
              <a:r>
                <a:rPr lang="en-US" sz="2000" b="1" u="sng" dirty="0">
                  <a:solidFill>
                    <a:schemeClr val="tx2"/>
                  </a:solidFill>
                  <a:latin typeface="Arial"/>
                  <a:cs typeface="Arial"/>
                </a:rPr>
                <a:t>Submit data and Allocate emission </a:t>
              </a:r>
            </a:p>
          </p:txBody>
        </p:sp>
      </p:grpSp>
      <p:sp>
        <p:nvSpPr>
          <p:cNvPr id="31" name="Freeform 217">
            <a:extLst>
              <a:ext uri="{FF2B5EF4-FFF2-40B4-BE49-F238E27FC236}">
                <a16:creationId xmlns:a16="http://schemas.microsoft.com/office/drawing/2014/main" id="{EEAA9BA2-9EE6-AC45-941C-88BA8B9D71FD}"/>
              </a:ext>
            </a:extLst>
          </p:cNvPr>
          <p:cNvSpPr>
            <a:spLocks noChangeArrowheads="1"/>
          </p:cNvSpPr>
          <p:nvPr/>
        </p:nvSpPr>
        <p:spPr bwMode="auto">
          <a:xfrm>
            <a:off x="244765" y="172606"/>
            <a:ext cx="868377"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4" name="Freeform 216">
            <a:extLst>
              <a:ext uri="{FF2B5EF4-FFF2-40B4-BE49-F238E27FC236}">
                <a16:creationId xmlns:a16="http://schemas.microsoft.com/office/drawing/2014/main" id="{3AAE0A98-0D60-4B4E-8E4D-D5C429961683}"/>
              </a:ext>
            </a:extLst>
          </p:cNvPr>
          <p:cNvSpPr>
            <a:spLocks noChangeArrowheads="1"/>
          </p:cNvSpPr>
          <p:nvPr/>
        </p:nvSpPr>
        <p:spPr bwMode="auto">
          <a:xfrm>
            <a:off x="380954" y="2416174"/>
            <a:ext cx="836840" cy="87360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6" name="Freeform 216">
            <a:extLst>
              <a:ext uri="{FF2B5EF4-FFF2-40B4-BE49-F238E27FC236}">
                <a16:creationId xmlns:a16="http://schemas.microsoft.com/office/drawing/2014/main" id="{2708769B-21EC-CE4B-8650-AF065665E7C9}"/>
              </a:ext>
            </a:extLst>
          </p:cNvPr>
          <p:cNvSpPr>
            <a:spLocks noChangeArrowheads="1"/>
          </p:cNvSpPr>
          <p:nvPr/>
        </p:nvSpPr>
        <p:spPr bwMode="auto">
          <a:xfrm>
            <a:off x="4191606" y="4482713"/>
            <a:ext cx="986702" cy="909094"/>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33" name="Freeform 217">
            <a:extLst>
              <a:ext uri="{FF2B5EF4-FFF2-40B4-BE49-F238E27FC236}">
                <a16:creationId xmlns:a16="http://schemas.microsoft.com/office/drawing/2014/main" id="{A61DC028-EB10-C644-B84D-0D7761DD2AD8}"/>
              </a:ext>
            </a:extLst>
          </p:cNvPr>
          <p:cNvSpPr>
            <a:spLocks noChangeArrowheads="1"/>
          </p:cNvSpPr>
          <p:nvPr/>
        </p:nvSpPr>
        <p:spPr bwMode="auto">
          <a:xfrm>
            <a:off x="2686942" y="3049556"/>
            <a:ext cx="791981"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216">
            <a:extLst>
              <a:ext uri="{FF2B5EF4-FFF2-40B4-BE49-F238E27FC236}">
                <a16:creationId xmlns:a16="http://schemas.microsoft.com/office/drawing/2014/main" id="{92FFD7B8-E30A-4804-8E81-57049B760825}"/>
              </a:ext>
            </a:extLst>
          </p:cNvPr>
          <p:cNvSpPr>
            <a:spLocks noChangeArrowheads="1"/>
          </p:cNvSpPr>
          <p:nvPr/>
        </p:nvSpPr>
        <p:spPr bwMode="auto">
          <a:xfrm>
            <a:off x="4557689" y="6018058"/>
            <a:ext cx="736381" cy="78251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dirty="0">
              <a:latin typeface="Lato Light" panose="020F0502020204030203" pitchFamily="34" charset="0"/>
            </a:endParaRPr>
          </a:p>
        </p:txBody>
      </p:sp>
      <p:grpSp>
        <p:nvGrpSpPr>
          <p:cNvPr id="32" name="Group 31">
            <a:extLst>
              <a:ext uri="{FF2B5EF4-FFF2-40B4-BE49-F238E27FC236}">
                <a16:creationId xmlns:a16="http://schemas.microsoft.com/office/drawing/2014/main" id="{1703A1E3-8158-081A-14EB-22D18D41201B}"/>
              </a:ext>
            </a:extLst>
          </p:cNvPr>
          <p:cNvGrpSpPr/>
          <p:nvPr/>
        </p:nvGrpSpPr>
        <p:grpSpPr>
          <a:xfrm>
            <a:off x="6507183" y="5153593"/>
            <a:ext cx="5633939" cy="2087824"/>
            <a:chOff x="6558061" y="5150251"/>
            <a:chExt cx="4793839" cy="2087824"/>
          </a:xfrm>
        </p:grpSpPr>
        <p:sp>
          <p:nvSpPr>
            <p:cNvPr id="12" name="Subtitle 2">
              <a:extLst>
                <a:ext uri="{FF2B5EF4-FFF2-40B4-BE49-F238E27FC236}">
                  <a16:creationId xmlns:a16="http://schemas.microsoft.com/office/drawing/2014/main" id="{6092F949-4AEC-C91A-D1AF-2969DC1D6AE4}"/>
                </a:ext>
              </a:extLst>
            </p:cNvPr>
            <p:cNvSpPr txBox="1">
              <a:spLocks/>
            </p:cNvSpPr>
            <p:nvPr/>
          </p:nvSpPr>
          <p:spPr>
            <a:xfrm>
              <a:off x="6558061" y="5640330"/>
              <a:ext cx="4793839" cy="1597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dirty="0">
                  <a:solidFill>
                    <a:srgbClr val="000000"/>
                  </a:solidFill>
                  <a:latin typeface="Arial"/>
                  <a:cs typeface="Arial"/>
                </a:rPr>
                <a:t>Adopt a science-based (SBTi-approved) emissions reduction target </a:t>
              </a:r>
            </a:p>
            <a:p>
              <a:pPr marR="0" lvl="0" algn="l">
                <a:lnSpc>
                  <a:spcPct val="100000"/>
                </a:lnSpc>
                <a:spcBef>
                  <a:spcPts val="0"/>
                </a:spcBef>
                <a:spcAft>
                  <a:spcPts val="1000"/>
                </a:spcAft>
                <a:tabLst>
                  <a:tab pos="457200" algn="l"/>
                </a:tabLst>
              </a:pPr>
              <a:r>
                <a:rPr lang="en-US" sz="1600" dirty="0">
                  <a:solidFill>
                    <a:srgbClr val="000000"/>
                  </a:solidFill>
                  <a:latin typeface="Arial"/>
                  <a:cs typeface="Arial"/>
                </a:rPr>
                <a:t>Set a renewable energy target and water management goal </a:t>
              </a:r>
            </a:p>
            <a:p>
              <a:pPr marR="0" lvl="0">
                <a:spcBef>
                  <a:spcPts val="0"/>
                </a:spcBef>
                <a:spcAft>
                  <a:spcPts val="1000"/>
                </a:spcAft>
                <a:tabLst>
                  <a:tab pos="457200" algn="l"/>
                </a:tabLs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98BB832D-54D5-1FF1-AC03-17835F65D82D}"/>
                </a:ext>
              </a:extLst>
            </p:cNvPr>
            <p:cNvSpPr txBox="1"/>
            <p:nvPr/>
          </p:nvSpPr>
          <p:spPr>
            <a:xfrm>
              <a:off x="6573153" y="5150251"/>
              <a:ext cx="2465740" cy="400110"/>
            </a:xfrm>
            <a:prstGeom prst="rect">
              <a:avLst/>
            </a:prstGeom>
            <a:noFill/>
          </p:spPr>
          <p:txBody>
            <a:bodyPr wrap="none" rtlCol="0" anchor="b" anchorCtr="0">
              <a:spAutoFit/>
            </a:bodyPr>
            <a:lstStyle/>
            <a:p>
              <a:pPr marL="0" lvl="1"/>
              <a:r>
                <a:rPr lang="en-US" sz="2000" b="1" u="sng" dirty="0">
                  <a:solidFill>
                    <a:schemeClr val="tx2"/>
                  </a:solidFill>
                  <a:latin typeface="Arial"/>
                  <a:cs typeface="Arial"/>
                </a:rPr>
                <a:t>Reduce Emissions</a:t>
              </a:r>
            </a:p>
          </p:txBody>
        </p:sp>
      </p:grpSp>
      <p:sp>
        <p:nvSpPr>
          <p:cNvPr id="35" name="TextBox 34">
            <a:extLst>
              <a:ext uri="{FF2B5EF4-FFF2-40B4-BE49-F238E27FC236}">
                <a16:creationId xmlns:a16="http://schemas.microsoft.com/office/drawing/2014/main" id="{DEEC30B5-FA55-A054-63C2-5842434F5B92}"/>
              </a:ext>
            </a:extLst>
          </p:cNvPr>
          <p:cNvSpPr txBox="1"/>
          <p:nvPr/>
        </p:nvSpPr>
        <p:spPr>
          <a:xfrm>
            <a:off x="6096000" y="990051"/>
            <a:ext cx="454243" cy="507831"/>
          </a:xfrm>
          <a:prstGeom prst="rect">
            <a:avLst/>
          </a:prstGeom>
          <a:noFill/>
        </p:spPr>
        <p:txBody>
          <a:bodyPr wrap="square" lIns="0" tIns="0" rIns="0" bIns="0" rtlCol="0" anchor="ctr">
            <a:noAutofit/>
          </a:bodyPr>
          <a:lstStyle/>
          <a:p>
            <a:pPr algn="ctr"/>
            <a:r>
              <a:rPr lang="en-US" dirty="0"/>
              <a:t>1</a:t>
            </a:r>
          </a:p>
        </p:txBody>
      </p:sp>
      <p:sp>
        <p:nvSpPr>
          <p:cNvPr id="37" name="TextBox 36">
            <a:extLst>
              <a:ext uri="{FF2B5EF4-FFF2-40B4-BE49-F238E27FC236}">
                <a16:creationId xmlns:a16="http://schemas.microsoft.com/office/drawing/2014/main" id="{4320F6E7-F3DE-D3C0-2476-DC1E57ECEC4A}"/>
              </a:ext>
            </a:extLst>
          </p:cNvPr>
          <p:cNvSpPr txBox="1"/>
          <p:nvPr/>
        </p:nvSpPr>
        <p:spPr>
          <a:xfrm>
            <a:off x="6105098" y="2107073"/>
            <a:ext cx="454243" cy="507831"/>
          </a:xfrm>
          <a:prstGeom prst="rect">
            <a:avLst/>
          </a:prstGeom>
          <a:noFill/>
        </p:spPr>
        <p:txBody>
          <a:bodyPr wrap="square" lIns="0" tIns="0" rIns="0" bIns="0" rtlCol="0" anchor="ctr">
            <a:noAutofit/>
          </a:bodyPr>
          <a:lstStyle/>
          <a:p>
            <a:pPr algn="ctr"/>
            <a:r>
              <a:rPr lang="en-US" dirty="0"/>
              <a:t>2</a:t>
            </a:r>
          </a:p>
        </p:txBody>
      </p:sp>
      <p:sp>
        <p:nvSpPr>
          <p:cNvPr id="38" name="TextBox 37">
            <a:extLst>
              <a:ext uri="{FF2B5EF4-FFF2-40B4-BE49-F238E27FC236}">
                <a16:creationId xmlns:a16="http://schemas.microsoft.com/office/drawing/2014/main" id="{6CBDB248-9BB5-4052-A3B1-EE2ECF9D36A7}"/>
              </a:ext>
            </a:extLst>
          </p:cNvPr>
          <p:cNvSpPr txBox="1"/>
          <p:nvPr/>
        </p:nvSpPr>
        <p:spPr>
          <a:xfrm>
            <a:off x="6070677" y="3055816"/>
            <a:ext cx="454243" cy="507831"/>
          </a:xfrm>
          <a:prstGeom prst="rect">
            <a:avLst/>
          </a:prstGeom>
          <a:noFill/>
        </p:spPr>
        <p:txBody>
          <a:bodyPr wrap="square" lIns="0" tIns="0" rIns="0" bIns="0" rtlCol="0" anchor="ctr">
            <a:noAutofit/>
          </a:bodyPr>
          <a:lstStyle/>
          <a:p>
            <a:pPr algn="ctr"/>
            <a:r>
              <a:rPr lang="en-US" dirty="0"/>
              <a:t>3</a:t>
            </a:r>
          </a:p>
        </p:txBody>
      </p:sp>
      <p:sp>
        <p:nvSpPr>
          <p:cNvPr id="39" name="TextBox 38">
            <a:extLst>
              <a:ext uri="{FF2B5EF4-FFF2-40B4-BE49-F238E27FC236}">
                <a16:creationId xmlns:a16="http://schemas.microsoft.com/office/drawing/2014/main" id="{9F4C36FB-C13F-D115-EF4B-CEC416834E30}"/>
              </a:ext>
            </a:extLst>
          </p:cNvPr>
          <p:cNvSpPr txBox="1"/>
          <p:nvPr/>
        </p:nvSpPr>
        <p:spPr>
          <a:xfrm>
            <a:off x="6064079" y="4320947"/>
            <a:ext cx="454243" cy="507831"/>
          </a:xfrm>
          <a:prstGeom prst="rect">
            <a:avLst/>
          </a:prstGeom>
          <a:noFill/>
        </p:spPr>
        <p:txBody>
          <a:bodyPr wrap="square" lIns="0" tIns="0" rIns="0" bIns="0" rtlCol="0" anchor="ctr">
            <a:noAutofit/>
          </a:bodyPr>
          <a:lstStyle/>
          <a:p>
            <a:pPr algn="ctr"/>
            <a:r>
              <a:rPr lang="en-US" dirty="0"/>
              <a:t>4</a:t>
            </a:r>
          </a:p>
        </p:txBody>
      </p:sp>
      <p:sp>
        <p:nvSpPr>
          <p:cNvPr id="41" name="TextBox 40">
            <a:extLst>
              <a:ext uri="{FF2B5EF4-FFF2-40B4-BE49-F238E27FC236}">
                <a16:creationId xmlns:a16="http://schemas.microsoft.com/office/drawing/2014/main" id="{F684CB92-88F6-44E4-427C-15A99F2463E9}"/>
              </a:ext>
            </a:extLst>
          </p:cNvPr>
          <p:cNvSpPr txBox="1"/>
          <p:nvPr/>
        </p:nvSpPr>
        <p:spPr>
          <a:xfrm>
            <a:off x="6051955" y="5145619"/>
            <a:ext cx="454243" cy="507831"/>
          </a:xfrm>
          <a:prstGeom prst="rect">
            <a:avLst/>
          </a:prstGeom>
          <a:noFill/>
        </p:spPr>
        <p:txBody>
          <a:bodyPr wrap="square" lIns="0" tIns="0" rIns="0" bIns="0" rtlCol="0" anchor="ctr">
            <a:noAutofit/>
          </a:bodyPr>
          <a:lstStyle/>
          <a:p>
            <a:pPr algn="ctr"/>
            <a:r>
              <a:rPr lang="en-US" dirty="0"/>
              <a:t>5</a:t>
            </a:r>
          </a:p>
        </p:txBody>
      </p:sp>
      <p:sp>
        <p:nvSpPr>
          <p:cNvPr id="43" name="TextBox 42">
            <a:extLst>
              <a:ext uri="{FF2B5EF4-FFF2-40B4-BE49-F238E27FC236}">
                <a16:creationId xmlns:a16="http://schemas.microsoft.com/office/drawing/2014/main" id="{B4B5BD46-40C0-F130-7780-D26122AD8CD8}"/>
              </a:ext>
            </a:extLst>
          </p:cNvPr>
          <p:cNvSpPr txBox="1"/>
          <p:nvPr/>
        </p:nvSpPr>
        <p:spPr>
          <a:xfrm>
            <a:off x="418071" y="321785"/>
            <a:ext cx="454243" cy="507831"/>
          </a:xfrm>
          <a:prstGeom prst="rect">
            <a:avLst/>
          </a:prstGeom>
          <a:noFill/>
        </p:spPr>
        <p:txBody>
          <a:bodyPr wrap="square" lIns="0" tIns="0" rIns="0" bIns="0" rtlCol="0" anchor="ctr">
            <a:noAutofit/>
          </a:bodyPr>
          <a:lstStyle/>
          <a:p>
            <a:pPr algn="ctr"/>
            <a:r>
              <a:rPr lang="en-US" dirty="0">
                <a:solidFill>
                  <a:schemeClr val="bg1"/>
                </a:solidFill>
              </a:rPr>
              <a:t>1</a:t>
            </a:r>
          </a:p>
        </p:txBody>
      </p:sp>
      <p:sp>
        <p:nvSpPr>
          <p:cNvPr id="44" name="TextBox 43">
            <a:extLst>
              <a:ext uri="{FF2B5EF4-FFF2-40B4-BE49-F238E27FC236}">
                <a16:creationId xmlns:a16="http://schemas.microsoft.com/office/drawing/2014/main" id="{04C1F0AC-F6BB-9607-2BAA-1230F161D18C}"/>
              </a:ext>
            </a:extLst>
          </p:cNvPr>
          <p:cNvSpPr txBox="1"/>
          <p:nvPr/>
        </p:nvSpPr>
        <p:spPr>
          <a:xfrm>
            <a:off x="562103" y="2614904"/>
            <a:ext cx="454243" cy="507831"/>
          </a:xfrm>
          <a:prstGeom prst="rect">
            <a:avLst/>
          </a:prstGeom>
          <a:noFill/>
        </p:spPr>
        <p:txBody>
          <a:bodyPr wrap="square" lIns="0" tIns="0" rIns="0" bIns="0" rtlCol="0" anchor="ctr">
            <a:noAutofit/>
          </a:bodyPr>
          <a:lstStyle/>
          <a:p>
            <a:pPr algn="ctr"/>
            <a:r>
              <a:rPr lang="en-US" dirty="0">
                <a:solidFill>
                  <a:schemeClr val="bg1"/>
                </a:solidFill>
              </a:rPr>
              <a:t>2</a:t>
            </a:r>
          </a:p>
        </p:txBody>
      </p:sp>
      <p:sp>
        <p:nvSpPr>
          <p:cNvPr id="45" name="TextBox 44">
            <a:extLst>
              <a:ext uri="{FF2B5EF4-FFF2-40B4-BE49-F238E27FC236}">
                <a16:creationId xmlns:a16="http://schemas.microsoft.com/office/drawing/2014/main" id="{D0BC8CC2-3B0A-5E0F-38BD-BC5AAFAA0C73}"/>
              </a:ext>
            </a:extLst>
          </p:cNvPr>
          <p:cNvSpPr txBox="1"/>
          <p:nvPr/>
        </p:nvSpPr>
        <p:spPr>
          <a:xfrm>
            <a:off x="2817111" y="3245774"/>
            <a:ext cx="454243" cy="507831"/>
          </a:xfrm>
          <a:prstGeom prst="rect">
            <a:avLst/>
          </a:prstGeom>
          <a:noFill/>
        </p:spPr>
        <p:txBody>
          <a:bodyPr wrap="square" lIns="0" tIns="0" rIns="0" bIns="0" rtlCol="0" anchor="ctr">
            <a:noAutofit/>
          </a:bodyPr>
          <a:lstStyle/>
          <a:p>
            <a:pPr algn="ctr"/>
            <a:r>
              <a:rPr lang="en-US" dirty="0">
                <a:solidFill>
                  <a:schemeClr val="bg1"/>
                </a:solidFill>
              </a:rPr>
              <a:t>3</a:t>
            </a:r>
          </a:p>
        </p:txBody>
      </p:sp>
      <p:sp>
        <p:nvSpPr>
          <p:cNvPr id="46" name="TextBox 45">
            <a:extLst>
              <a:ext uri="{FF2B5EF4-FFF2-40B4-BE49-F238E27FC236}">
                <a16:creationId xmlns:a16="http://schemas.microsoft.com/office/drawing/2014/main" id="{B670782C-F559-5505-5BB6-4456BFEB55EA}"/>
              </a:ext>
            </a:extLst>
          </p:cNvPr>
          <p:cNvSpPr txBox="1"/>
          <p:nvPr/>
        </p:nvSpPr>
        <p:spPr>
          <a:xfrm>
            <a:off x="4436219" y="4685494"/>
            <a:ext cx="454243" cy="507831"/>
          </a:xfrm>
          <a:prstGeom prst="rect">
            <a:avLst/>
          </a:prstGeom>
          <a:noFill/>
        </p:spPr>
        <p:txBody>
          <a:bodyPr wrap="square" lIns="0" tIns="0" rIns="0" bIns="0" rtlCol="0" anchor="ctr">
            <a:noAutofit/>
          </a:bodyPr>
          <a:lstStyle/>
          <a:p>
            <a:pPr algn="ctr"/>
            <a:r>
              <a:rPr lang="en-US" dirty="0">
                <a:solidFill>
                  <a:schemeClr val="bg1"/>
                </a:solidFill>
              </a:rPr>
              <a:t>4</a:t>
            </a:r>
          </a:p>
        </p:txBody>
      </p:sp>
      <p:sp>
        <p:nvSpPr>
          <p:cNvPr id="47" name="TextBox 46">
            <a:extLst>
              <a:ext uri="{FF2B5EF4-FFF2-40B4-BE49-F238E27FC236}">
                <a16:creationId xmlns:a16="http://schemas.microsoft.com/office/drawing/2014/main" id="{BC723C43-D3EC-5079-A678-694091367A2D}"/>
              </a:ext>
            </a:extLst>
          </p:cNvPr>
          <p:cNvSpPr txBox="1"/>
          <p:nvPr/>
        </p:nvSpPr>
        <p:spPr>
          <a:xfrm>
            <a:off x="4698757" y="6121633"/>
            <a:ext cx="454243" cy="507831"/>
          </a:xfrm>
          <a:prstGeom prst="rect">
            <a:avLst/>
          </a:prstGeom>
          <a:noFill/>
        </p:spPr>
        <p:txBody>
          <a:bodyPr wrap="square" lIns="0" tIns="0" rIns="0" bIns="0" rtlCol="0" anchor="ctr">
            <a:noAutofit/>
          </a:bodyPr>
          <a:lstStyle/>
          <a:p>
            <a:pPr algn="ctr"/>
            <a:r>
              <a:rPr lang="en-US" dirty="0">
                <a:solidFill>
                  <a:schemeClr val="bg1"/>
                </a:solidFill>
              </a:rPr>
              <a:t>5</a:t>
            </a:r>
          </a:p>
        </p:txBody>
      </p:sp>
      <p:pic>
        <p:nvPicPr>
          <p:cNvPr id="3" name="Picture 2" descr="A picture containing graphics, clipart, font, white&#10;&#10;Description automatically generated">
            <a:extLst>
              <a:ext uri="{FF2B5EF4-FFF2-40B4-BE49-F238E27FC236}">
                <a16:creationId xmlns:a16="http://schemas.microsoft.com/office/drawing/2014/main" id="{AF9F91C9-EB5F-6CB5-D5BC-EA583AB8D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56" y="79388"/>
            <a:ext cx="765349" cy="765349"/>
          </a:xfrm>
          <a:prstGeom prst="rect">
            <a:avLst/>
          </a:prstGeom>
        </p:spPr>
      </p:pic>
    </p:spTree>
    <p:extLst>
      <p:ext uri="{BB962C8B-B14F-4D97-AF65-F5344CB8AC3E}">
        <p14:creationId xmlns:p14="http://schemas.microsoft.com/office/powerpoint/2010/main" val="277125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12D253-9B18-6B4C-6585-A7EA66A35B7E}"/>
              </a:ext>
            </a:extLst>
          </p:cNvPr>
          <p:cNvSpPr txBox="1">
            <a:spLocks/>
          </p:cNvSpPr>
          <p:nvPr/>
        </p:nvSpPr>
        <p:spPr>
          <a:xfrm>
            <a:off x="485061" y="207493"/>
            <a:ext cx="986986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Partnership is Critical</a:t>
            </a:r>
          </a:p>
        </p:txBody>
      </p:sp>
      <p:graphicFrame>
        <p:nvGraphicFramePr>
          <p:cNvPr id="3" name="Content Placeholder 3">
            <a:extLst>
              <a:ext uri="{FF2B5EF4-FFF2-40B4-BE49-F238E27FC236}">
                <a16:creationId xmlns:a16="http://schemas.microsoft.com/office/drawing/2014/main" id="{E7ABFBE0-8F5A-BCB1-C358-E1E155EE0393}"/>
              </a:ext>
            </a:extLst>
          </p:cNvPr>
          <p:cNvGraphicFramePr>
            <a:graphicFrameLocks/>
          </p:cNvGraphicFramePr>
          <p:nvPr>
            <p:extLst>
              <p:ext uri="{D42A27DB-BD31-4B8C-83A1-F6EECF244321}">
                <p14:modId xmlns:p14="http://schemas.microsoft.com/office/powerpoint/2010/main" val="3537769665"/>
              </p:ext>
            </p:extLst>
          </p:nvPr>
        </p:nvGraphicFramePr>
        <p:xfrm>
          <a:off x="485061" y="1784500"/>
          <a:ext cx="9756862"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1D402C4-B036-95F6-511E-ED593475B532}"/>
              </a:ext>
            </a:extLst>
          </p:cNvPr>
          <p:cNvSpPr txBox="1"/>
          <p:nvPr/>
        </p:nvSpPr>
        <p:spPr>
          <a:xfrm>
            <a:off x="385114" y="1164784"/>
            <a:ext cx="11806885" cy="369332"/>
          </a:xfrm>
          <a:prstGeom prst="rect">
            <a:avLst/>
          </a:prstGeom>
          <a:noFill/>
        </p:spPr>
        <p:txBody>
          <a:bodyPr wrap="square" lIns="91440" tIns="45720" rIns="91440" bIns="45720" rtlCol="0">
            <a:spAutoFit/>
          </a:bodyPr>
          <a:lstStyle/>
          <a:p>
            <a:pPr algn="l"/>
            <a:r>
              <a:rPr lang="en-US" dirty="0"/>
              <a:t>Collaboration with suppliers will be key to enabling Corning to achieve our Scope 3 emissions reduction goal. </a:t>
            </a:r>
          </a:p>
        </p:txBody>
      </p:sp>
      <p:pic>
        <p:nvPicPr>
          <p:cNvPr id="5" name="Picture 4" descr="A picture containing graphics, clipart, font, white&#10;&#10;Description automatically generated">
            <a:extLst>
              <a:ext uri="{FF2B5EF4-FFF2-40B4-BE49-F238E27FC236}">
                <a16:creationId xmlns:a16="http://schemas.microsoft.com/office/drawing/2014/main" id="{1508E363-BBA9-CE9B-00AD-9F63FC3289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6651" y="0"/>
            <a:ext cx="765349" cy="765349"/>
          </a:xfrm>
          <a:prstGeom prst="rect">
            <a:avLst/>
          </a:prstGeom>
        </p:spPr>
      </p:pic>
      <p:pic>
        <p:nvPicPr>
          <p:cNvPr id="7" name="Graphic 6" descr="Handshake with solid fill">
            <a:extLst>
              <a:ext uri="{FF2B5EF4-FFF2-40B4-BE49-F238E27FC236}">
                <a16:creationId xmlns:a16="http://schemas.microsoft.com/office/drawing/2014/main" id="{94C1BF11-1B42-E44B-F48C-2F79FAA589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6292" y="0"/>
            <a:ext cx="914400" cy="914400"/>
          </a:xfrm>
          <a:prstGeom prst="rect">
            <a:avLst/>
          </a:prstGeom>
        </p:spPr>
      </p:pic>
    </p:spTree>
    <p:extLst>
      <p:ext uri="{BB962C8B-B14F-4D97-AF65-F5344CB8AC3E}">
        <p14:creationId xmlns:p14="http://schemas.microsoft.com/office/powerpoint/2010/main" val="336250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875F12-0EA1-2B80-5701-980A32F2CF2D}"/>
              </a:ext>
            </a:extLst>
          </p:cNvPr>
          <p:cNvSpPr txBox="1">
            <a:spLocks/>
          </p:cNvSpPr>
          <p:nvPr/>
        </p:nvSpPr>
        <p:spPr>
          <a:xfrm>
            <a:off x="275511" y="286703"/>
            <a:ext cx="1089221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Corning Scope 3  Supplier Expectations</a:t>
            </a:r>
          </a:p>
        </p:txBody>
      </p:sp>
      <p:sp>
        <p:nvSpPr>
          <p:cNvPr id="3" name="TextBox 2">
            <a:extLst>
              <a:ext uri="{FF2B5EF4-FFF2-40B4-BE49-F238E27FC236}">
                <a16:creationId xmlns:a16="http://schemas.microsoft.com/office/drawing/2014/main" id="{2859AAFE-8798-0E0E-A846-D9946682CA0E}"/>
              </a:ext>
            </a:extLst>
          </p:cNvPr>
          <p:cNvSpPr txBox="1">
            <a:spLocks/>
          </p:cNvSpPr>
          <p:nvPr/>
        </p:nvSpPr>
        <p:spPr>
          <a:xfrm>
            <a:off x="420751" y="1395819"/>
            <a:ext cx="11302368" cy="2662762"/>
          </a:xfrm>
          <a:prstGeom prst="roundRect">
            <a:avLst>
              <a:gd name="adj" fmla="val 0"/>
            </a:avLst>
          </a:prstGeom>
          <a:ln w="28575"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t">
            <a:noAutofit/>
          </a:bodyPr>
          <a:lstStyle>
            <a:defPPr marR="0" lvl="0" algn="l" rtl="0">
              <a:lnSpc>
                <a:spcPct val="100000"/>
              </a:lnSpc>
              <a:spcBef>
                <a:spcPts val="0"/>
              </a:spcBef>
              <a:spcAft>
                <a:spcPts val="0"/>
              </a:spcAft>
              <a:defRPr/>
            </a:defPPr>
            <a:lvl1pPr marL="0" marR="0" lvl="0" indent="0" algn="l" defTabSz="914400" rtl="0" eaLnBrk="1" latinLnBrk="0" hangingPunct="1">
              <a:lnSpc>
                <a:spcPct val="100000"/>
              </a:lnSpc>
              <a:spcBef>
                <a:spcPts val="0"/>
              </a:spcBef>
              <a:spcAft>
                <a:spcPts val="0"/>
              </a:spcAft>
              <a:buClr>
                <a:srgbClr val="000000"/>
              </a:buClr>
              <a:buFont typeface="Arial"/>
              <a:buNone/>
              <a:defRPr sz="1400" b="0" i="0" u="none" strike="noStrike" kern="1200" cap="none">
                <a:solidFill>
                  <a:schemeClr val="dk1"/>
                </a:solidFill>
                <a:latin typeface="+mn-lt"/>
                <a:ea typeface="+mn-ea"/>
                <a:cs typeface="+mn-cs"/>
                <a:sym typeface="Arial"/>
              </a:defRPr>
            </a:lvl1pPr>
            <a:lvl2pPr marL="231775" marR="0" lvl="1"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2pPr>
            <a:lvl3pPr marL="4572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3pPr>
            <a:lvl4pPr marL="6858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4pPr>
            <a:lvl5pPr marL="914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5pPr>
            <a:lvl6pPr marL="1143000" marR="0" lvl="5"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6pPr>
            <a:lvl7pPr marL="1374775" marR="0" lvl="6"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7pPr>
            <a:lvl8pPr marL="16002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8pPr>
            <a:lvl9pPr marL="1828800" marR="0" lvl="8"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9pPr>
          </a:lstStyle>
          <a:p>
            <a:pPr fontAlgn="base">
              <a:spcBef>
                <a:spcPts val="600"/>
              </a:spcBef>
              <a:spcAft>
                <a:spcPts val="600"/>
              </a:spcAft>
            </a:pPr>
            <a:r>
              <a:rPr lang="en-US" sz="2000" b="1" dirty="0">
                <a:solidFill>
                  <a:schemeClr val="tx1"/>
                </a:solidFill>
                <a:latin typeface="+mj-lt"/>
                <a:ea typeface="Calibri" panose="020F0502020204030204" pitchFamily="34" charset="0"/>
              </a:rPr>
              <a:t>Suppliers engaged starting in 2023 are expected to adhere to these requirements by 2026:</a:t>
            </a:r>
            <a:endParaRPr lang="en-US" sz="2000" b="1" dirty="0">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Disclose scope 1, 2 and 3 greenhouse gas (GHG) emissions data through CDP Supply Chain</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Provide independent or third-party assurance of disclosed emissions </a:t>
            </a:r>
            <a:endParaRPr lang="en-US" sz="2000" dirty="0">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Adopt a science-based (SBTi-approved) emissions reduction target </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Set a renewable energy target</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Respond to CDP Water Questionnaire</a:t>
            </a:r>
          </a:p>
          <a:p>
            <a:pPr marL="342900" indent="-342900" fontAlgn="base">
              <a:spcBef>
                <a:spcPts val="600"/>
              </a:spcBef>
              <a:spcAft>
                <a:spcPts val="600"/>
              </a:spcAft>
              <a:buFont typeface="+mj-lt"/>
              <a:buAutoNum type="arabicPeriod"/>
            </a:pPr>
            <a:r>
              <a:rPr lang="en-US" sz="2000" dirty="0">
                <a:solidFill>
                  <a:schemeClr val="tx1"/>
                </a:solidFill>
                <a:latin typeface="+mj-lt"/>
                <a:ea typeface="Calibri" panose="020F0502020204030204" pitchFamily="34" charset="0"/>
              </a:rPr>
              <a:t>Set a water management goal </a:t>
            </a:r>
          </a:p>
        </p:txBody>
      </p:sp>
      <p:pic>
        <p:nvPicPr>
          <p:cNvPr id="5" name="Picture 4" descr="A picture containing graphics, clipart, font, white&#10;&#10;Description automatically generated">
            <a:extLst>
              <a:ext uri="{FF2B5EF4-FFF2-40B4-BE49-F238E27FC236}">
                <a16:creationId xmlns:a16="http://schemas.microsoft.com/office/drawing/2014/main" id="{E50B5860-EA22-2320-724E-57C39ACE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0445" y="0"/>
            <a:ext cx="765349" cy="765349"/>
          </a:xfrm>
          <a:prstGeom prst="rect">
            <a:avLst/>
          </a:prstGeom>
        </p:spPr>
      </p:pic>
      <p:pic>
        <p:nvPicPr>
          <p:cNvPr id="7" name="Graphic 6" descr="Bullseye with solid fill">
            <a:extLst>
              <a:ext uri="{FF2B5EF4-FFF2-40B4-BE49-F238E27FC236}">
                <a16:creationId xmlns:a16="http://schemas.microsoft.com/office/drawing/2014/main" id="{05CAEB62-D0CC-6B38-1D27-10D5EE6C3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5200" y="4585881"/>
            <a:ext cx="1752600" cy="1752600"/>
          </a:xfrm>
          <a:prstGeom prst="rect">
            <a:avLst/>
          </a:prstGeom>
        </p:spPr>
      </p:pic>
    </p:spTree>
    <p:extLst>
      <p:ext uri="{BB962C8B-B14F-4D97-AF65-F5344CB8AC3E}">
        <p14:creationId xmlns:p14="http://schemas.microsoft.com/office/powerpoint/2010/main" val="298555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p:txBody>
          <a:bodyPr/>
          <a:lstStyle/>
          <a:p>
            <a:r>
              <a:rPr lang="en-US" dirty="0"/>
              <a:t>Introduction to Greenhouse Gases</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r>
              <a:rPr lang="en-US" dirty="0"/>
              <a:t>Susan McNichols</a:t>
            </a:r>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16</a:t>
            </a:fld>
            <a:endParaRPr lang="en-US"/>
          </a:p>
        </p:txBody>
      </p:sp>
    </p:spTree>
    <p:extLst>
      <p:ext uri="{BB962C8B-B14F-4D97-AF65-F5344CB8AC3E}">
        <p14:creationId xmlns:p14="http://schemas.microsoft.com/office/powerpoint/2010/main" val="107847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9A3641-290E-A8C0-F34F-711BA0F480C3}"/>
              </a:ext>
            </a:extLst>
          </p:cNvPr>
          <p:cNvSpPr txBox="1">
            <a:spLocks/>
          </p:cNvSpPr>
          <p:nvPr/>
        </p:nvSpPr>
        <p:spPr>
          <a:xfrm>
            <a:off x="136940" y="207154"/>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 What are Greenhouse gases?</a:t>
            </a:r>
          </a:p>
        </p:txBody>
      </p:sp>
      <p:sp>
        <p:nvSpPr>
          <p:cNvPr id="9" name="Text Placeholder 6">
            <a:extLst>
              <a:ext uri="{FF2B5EF4-FFF2-40B4-BE49-F238E27FC236}">
                <a16:creationId xmlns:a16="http://schemas.microsoft.com/office/drawing/2014/main" id="{E4ED5D4D-181C-58F6-3A73-C76549F8DFB9}"/>
              </a:ext>
            </a:extLst>
          </p:cNvPr>
          <p:cNvSpPr txBox="1">
            <a:spLocks/>
          </p:cNvSpPr>
          <p:nvPr/>
        </p:nvSpPr>
        <p:spPr>
          <a:xfrm>
            <a:off x="423545" y="1541728"/>
            <a:ext cx="5865495" cy="4242815"/>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285750" indent="-285750" fontAlgn="base">
              <a:spcAft>
                <a:spcPts val="1200"/>
              </a:spcAft>
              <a:buClr>
                <a:schemeClr val="accent1">
                  <a:lumMod val="75000"/>
                </a:schemeClr>
              </a:buClr>
              <a:buFont typeface="Arial" panose="020B0604020202020204" pitchFamily="34" charset="0"/>
              <a:buChar char="•"/>
            </a:pPr>
            <a:r>
              <a:rPr lang="en-US" sz="1800" dirty="0">
                <a:latin typeface="+mj-lt"/>
              </a:rPr>
              <a:t>Greenhouse gases trap heat from the sun and warm the planet's surface</a:t>
            </a:r>
          </a:p>
          <a:p>
            <a:pPr marL="285750" indent="-285750" fontAlgn="base">
              <a:spcAft>
                <a:spcPts val="1200"/>
              </a:spcAft>
              <a:buClr>
                <a:schemeClr val="accent1">
                  <a:lumMod val="75000"/>
                </a:schemeClr>
              </a:buClr>
              <a:buFont typeface="Arial" panose="020B0604020202020204" pitchFamily="34" charset="0"/>
              <a:buChar char="•"/>
            </a:pPr>
            <a:r>
              <a:rPr lang="en-US" sz="1800" dirty="0">
                <a:latin typeface="+mj-lt"/>
              </a:rPr>
              <a:t>Primary anthropogenic sources of GHG emissions are the burning of fossil fuels for electricity, heat and transportation – sources include combustion of gasoline &amp; diesel for transportation, physical or chemical processing needed to produce goods from raw materials</a:t>
            </a:r>
          </a:p>
          <a:p>
            <a:pPr marL="285750" indent="-285750" fontAlgn="base">
              <a:spcAft>
                <a:spcPts val="1200"/>
              </a:spcAft>
              <a:buClr>
                <a:schemeClr val="accent1">
                  <a:lumMod val="75000"/>
                </a:schemeClr>
              </a:buClr>
              <a:buFont typeface="Arial" panose="020B0604020202020204" pitchFamily="34" charset="0"/>
              <a:buChar char="•"/>
            </a:pPr>
            <a:endParaRPr lang="en-US" sz="1800" dirty="0">
              <a:latin typeface="+mj-lt"/>
            </a:endParaRPr>
          </a:p>
          <a:p>
            <a:pPr marL="285750" indent="-285750" fontAlgn="base">
              <a:spcAft>
                <a:spcPts val="0"/>
              </a:spcAft>
              <a:buClr>
                <a:schemeClr val="accent1">
                  <a:lumMod val="75000"/>
                </a:schemeClr>
              </a:buClr>
              <a:buFont typeface="Arial" panose="020B0604020202020204" pitchFamily="34" charset="0"/>
              <a:buChar char="•"/>
            </a:pPr>
            <a:r>
              <a:rPr lang="en-US" sz="1800" dirty="0">
                <a:latin typeface="+mj-lt"/>
              </a:rPr>
              <a:t>The main three types of greenhouse gases are : CO</a:t>
            </a:r>
            <a:r>
              <a:rPr lang="en-US" sz="1800" baseline="-25000" dirty="0">
                <a:latin typeface="+mj-lt"/>
              </a:rPr>
              <a:t>2</a:t>
            </a:r>
            <a:r>
              <a:rPr lang="en-US" sz="1800" dirty="0">
                <a:latin typeface="+mj-lt"/>
              </a:rPr>
              <a:t>, CH</a:t>
            </a:r>
            <a:r>
              <a:rPr lang="en-US" sz="1800" baseline="-25000" dirty="0">
                <a:latin typeface="+mj-lt"/>
              </a:rPr>
              <a:t>4</a:t>
            </a:r>
            <a:r>
              <a:rPr lang="en-US" sz="1800" dirty="0">
                <a:latin typeface="+mj-lt"/>
              </a:rPr>
              <a:t>, N</a:t>
            </a:r>
            <a:r>
              <a:rPr lang="en-US" sz="1800" baseline="-25000" dirty="0">
                <a:latin typeface="+mj-lt"/>
              </a:rPr>
              <a:t>2</a:t>
            </a:r>
            <a:r>
              <a:rPr lang="en-US" sz="1800" dirty="0">
                <a:latin typeface="+mj-lt"/>
              </a:rPr>
              <a:t>O. </a:t>
            </a:r>
          </a:p>
          <a:p>
            <a:pPr lvl="1" fontAlgn="base">
              <a:buClr>
                <a:schemeClr val="accent1">
                  <a:lumMod val="75000"/>
                </a:schemeClr>
              </a:buClr>
            </a:pPr>
            <a:r>
              <a:rPr lang="en-US" dirty="0">
                <a:latin typeface="+mj-lt"/>
              </a:rPr>
              <a:t> Other types are SF</a:t>
            </a:r>
            <a:r>
              <a:rPr lang="en-US" baseline="-25000" dirty="0">
                <a:latin typeface="+mj-lt"/>
              </a:rPr>
              <a:t>6</a:t>
            </a:r>
            <a:r>
              <a:rPr lang="en-US" dirty="0">
                <a:latin typeface="+mj-lt"/>
              </a:rPr>
              <a:t>, NF</a:t>
            </a:r>
            <a:r>
              <a:rPr lang="en-US" baseline="-25000" dirty="0">
                <a:latin typeface="+mj-lt"/>
              </a:rPr>
              <a:t>6</a:t>
            </a:r>
            <a:r>
              <a:rPr lang="en-US" dirty="0">
                <a:latin typeface="+mj-lt"/>
              </a:rPr>
              <a:t>, HFCs, NFCs</a:t>
            </a:r>
            <a:endParaRPr lang="en-US" dirty="0"/>
          </a:p>
          <a:p>
            <a:endParaRPr lang="en-US" dirty="0"/>
          </a:p>
        </p:txBody>
      </p:sp>
      <p:pic>
        <p:nvPicPr>
          <p:cNvPr id="10" name="Picture 9" descr="Icebergs">
            <a:extLst>
              <a:ext uri="{FF2B5EF4-FFF2-40B4-BE49-F238E27FC236}">
                <a16:creationId xmlns:a16="http://schemas.microsoft.com/office/drawing/2014/main" id="{E58DF40A-FAE3-66DE-8FAF-7DF030FAE471}"/>
              </a:ext>
            </a:extLst>
          </p:cNvPr>
          <p:cNvPicPr>
            <a:picLocks noChangeAspect="1"/>
          </p:cNvPicPr>
          <p:nvPr/>
        </p:nvPicPr>
        <p:blipFill rotWithShape="1">
          <a:blip r:embed="rId2">
            <a:extLst>
              <a:ext uri="{28A0092B-C50C-407E-A947-70E740481C1C}">
                <a14:useLocalDpi xmlns:a14="http://schemas.microsoft.com/office/drawing/2010/main" val="0"/>
              </a:ext>
            </a:extLst>
          </a:blip>
          <a:srcRect l="3311" t="40" r="22655" b="1573"/>
          <a:stretch/>
        </p:blipFill>
        <p:spPr>
          <a:xfrm>
            <a:off x="6326505" y="1395984"/>
            <a:ext cx="5513134" cy="4242816"/>
          </a:xfrm>
          <a:prstGeom prst="rect">
            <a:avLst/>
          </a:prstGeom>
        </p:spPr>
      </p:pic>
      <p:pic>
        <p:nvPicPr>
          <p:cNvPr id="11" name="Picture 10" descr="A picture containing graphics, clipart, font, white&#10;&#10;Description automatically generated">
            <a:extLst>
              <a:ext uri="{FF2B5EF4-FFF2-40B4-BE49-F238E27FC236}">
                <a16:creationId xmlns:a16="http://schemas.microsoft.com/office/drawing/2014/main" id="{32F6B883-D23D-2E92-8A4C-8C3FC602A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6651" y="0"/>
            <a:ext cx="765349" cy="765349"/>
          </a:xfrm>
          <a:prstGeom prst="rect">
            <a:avLst/>
          </a:prstGeom>
        </p:spPr>
      </p:pic>
    </p:spTree>
    <p:extLst>
      <p:ext uri="{BB962C8B-B14F-4D97-AF65-F5344CB8AC3E}">
        <p14:creationId xmlns:p14="http://schemas.microsoft.com/office/powerpoint/2010/main" val="234711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C8FB1-0947-8929-B04A-4C8A2336B0AA}"/>
              </a:ext>
            </a:extLst>
          </p:cNvPr>
          <p:cNvSpPr>
            <a:spLocks noGrp="1"/>
          </p:cNvSpPr>
          <p:nvPr>
            <p:ph type="sldNum" sz="quarter" idx="12"/>
          </p:nvPr>
        </p:nvSpPr>
        <p:spPr/>
        <p:txBody>
          <a:bodyPr/>
          <a:lstStyle/>
          <a:p>
            <a:fld id="{9FBBB179-F8D5-C345-885D-36A3B3A51673}" type="slidenum">
              <a:rPr lang="en-US" smtClean="0"/>
              <a:t>18</a:t>
            </a:fld>
            <a:endParaRPr lang="en-US"/>
          </a:p>
        </p:txBody>
      </p:sp>
      <p:sp>
        <p:nvSpPr>
          <p:cNvPr id="6" name="Title 1">
            <a:extLst>
              <a:ext uri="{FF2B5EF4-FFF2-40B4-BE49-F238E27FC236}">
                <a16:creationId xmlns:a16="http://schemas.microsoft.com/office/drawing/2014/main" id="{39808B74-A16B-0A07-4019-7B5E9D406B28}"/>
              </a:ext>
            </a:extLst>
          </p:cNvPr>
          <p:cNvSpPr txBox="1">
            <a:spLocks/>
          </p:cNvSpPr>
          <p:nvPr/>
        </p:nvSpPr>
        <p:spPr>
          <a:xfrm>
            <a:off x="322868" y="-22792"/>
            <a:ext cx="9869864" cy="957291"/>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lang="en-US" sz="2200" b="1"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Arial"/>
                <a:ea typeface="+mj-ea"/>
                <a:cs typeface="+mj-cs"/>
              </a:rPr>
              <a:t>Operational Boundary: Scopes 1 , 2 &amp; 3</a:t>
            </a:r>
          </a:p>
        </p:txBody>
      </p:sp>
      <p:sp>
        <p:nvSpPr>
          <p:cNvPr id="7" name="Text Placeholder 5">
            <a:extLst>
              <a:ext uri="{FF2B5EF4-FFF2-40B4-BE49-F238E27FC236}">
                <a16:creationId xmlns:a16="http://schemas.microsoft.com/office/drawing/2014/main" id="{06F2CB73-8E19-B7F8-B875-A613FFC1F205}"/>
              </a:ext>
            </a:extLst>
          </p:cNvPr>
          <p:cNvSpPr txBox="1">
            <a:spLocks/>
          </p:cNvSpPr>
          <p:nvPr/>
        </p:nvSpPr>
        <p:spPr>
          <a:xfrm>
            <a:off x="132080" y="1612900"/>
            <a:ext cx="5125720" cy="4298950"/>
          </a:xfrm>
          <a:prstGeom prst="rect">
            <a:avLst/>
          </a:prstGeom>
        </p:spPr>
        <p:txBody>
          <a:bodyPr vert="horz" lIns="91440" tIns="45720" rIns="91440" bIns="45720" rtlCol="0">
            <a:noAutofit/>
          </a:bodyPr>
          <a:lst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005293"/>
              </a:buClr>
              <a:buSzTx/>
              <a:buFont typeface="Arial"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Arial"/>
                <a:ea typeface="+mn-ea"/>
                <a:cs typeface="+mn-cs"/>
              </a:rPr>
              <a:t>GHG emissions are organized into categories, or “scopes”:</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mn-cs"/>
              </a:rPr>
              <a:t>Scope 1</a:t>
            </a:r>
            <a:r>
              <a:rPr kumimoji="0" lang="en-US" sz="1800" b="0" i="0" u="none" strike="noStrike" kern="1200" cap="none" spc="0" normalizeH="0" baseline="0" noProof="0" dirty="0">
                <a:ln>
                  <a:noFill/>
                </a:ln>
                <a:solidFill>
                  <a:sysClr val="windowText" lastClr="000000"/>
                </a:solidFill>
                <a:effectLst/>
                <a:uLnTx/>
                <a:uFillTx/>
                <a:latin typeface="Arial"/>
                <a:ea typeface="+mn-ea"/>
                <a:cs typeface="+mn-cs"/>
              </a:rPr>
              <a:t>: direct emissions from fuel combustion and refrigerant leakage from company facilities and vehicles</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mn-cs"/>
              </a:rPr>
              <a:t>Scope 2:</a:t>
            </a:r>
            <a:r>
              <a:rPr kumimoji="0" lang="en-US" sz="1800" b="0" i="0" u="none" strike="noStrike" kern="1200" cap="none" spc="0" normalizeH="0" baseline="0" noProof="0" dirty="0">
                <a:ln>
                  <a:noFill/>
                </a:ln>
                <a:solidFill>
                  <a:sysClr val="windowText" lastClr="000000"/>
                </a:solidFill>
                <a:effectLst/>
                <a:uLnTx/>
                <a:uFillTx/>
                <a:latin typeface="Arial"/>
                <a:ea typeface="+mn-ea"/>
                <a:cs typeface="+mn-cs"/>
              </a:rPr>
              <a:t> indirect emissions from the purchase of electricity, steam, heat, and cooling</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a:ea typeface="+mn-ea"/>
                <a:cs typeface="+mn-cs"/>
              </a:rPr>
              <a:t>Scope 3: </a:t>
            </a:r>
            <a:r>
              <a:rPr kumimoji="0" lang="en-US" sz="1800" b="0" i="0" u="none" strike="noStrike" kern="1200" cap="none" spc="0" normalizeH="0" baseline="0" noProof="0" dirty="0">
                <a:ln>
                  <a:noFill/>
                </a:ln>
                <a:solidFill>
                  <a:sysClr val="windowText" lastClr="000000"/>
                </a:solidFill>
                <a:effectLst/>
                <a:uLnTx/>
                <a:uFillTx/>
                <a:latin typeface="Arial"/>
                <a:ea typeface="+mn-ea"/>
                <a:cs typeface="+mn-cs"/>
              </a:rPr>
              <a:t>indirect emissions from a company’s value chain (e.g., purchased goods and services, use of sold products)</a:t>
            </a:r>
          </a:p>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8" name="Picture 2">
            <a:extLst>
              <a:ext uri="{FF2B5EF4-FFF2-40B4-BE49-F238E27FC236}">
                <a16:creationId xmlns:a16="http://schemas.microsoft.com/office/drawing/2014/main" id="{F581D19A-A742-9F92-1873-8D2BB7BC9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93" y="1326073"/>
            <a:ext cx="5531108" cy="36904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64D5516-E71E-DDAA-C777-F639AE84862D}"/>
              </a:ext>
            </a:extLst>
          </p:cNvPr>
          <p:cNvSpPr txBox="1"/>
          <p:nvPr/>
        </p:nvSpPr>
        <p:spPr>
          <a:xfrm>
            <a:off x="6051293" y="5335145"/>
            <a:ext cx="5816858" cy="1605568"/>
          </a:xfrm>
          <a:prstGeom prst="rect">
            <a:avLst/>
          </a:prstGeom>
          <a:noFill/>
        </p:spPr>
        <p:txBody>
          <a:bodyPr wrap="square">
            <a:spAutoFit/>
          </a:bodyPr>
          <a:lstStyle/>
          <a:p>
            <a:pPr marL="127000" marR="0" lvl="0" indent="0" defTabSz="914400" eaLnBrk="1" fontAlgn="auto" latinLnBrk="0" hangingPunct="1">
              <a:lnSpc>
                <a:spcPct val="100000"/>
              </a:lnSpc>
              <a:spcBef>
                <a:spcPts val="0"/>
              </a:spcBef>
              <a:spcAft>
                <a:spcPts val="1000"/>
              </a:spcAft>
              <a:buClrTx/>
              <a:buSzTx/>
              <a:buFontTx/>
              <a:buNone/>
              <a:tabLst/>
              <a:defRPr/>
            </a:pPr>
            <a:r>
              <a:rPr kumimoji="0" lang="en-US" sz="1800" b="0" i="0" u="none" strike="noStrike" kern="0" cap="none" spc="0" normalizeH="0" baseline="0" noProof="0">
                <a:ln>
                  <a:noFill/>
                </a:ln>
                <a:solidFill>
                  <a:srgbClr val="595959"/>
                </a:solidFill>
                <a:effectLst/>
                <a:uLnTx/>
                <a:uFillTx/>
              </a:rPr>
              <a:t>Source: Greenhouse Gas Protocol </a:t>
            </a:r>
            <a:r>
              <a:rPr kumimoji="0" lang="en-US" sz="1800" b="0" i="0" u="sng" strike="noStrike" kern="0" cap="none" spc="0" normalizeH="0" baseline="0" noProof="0">
                <a:ln>
                  <a:noFill/>
                </a:ln>
                <a:solidFill>
                  <a:srgbClr val="0097A7"/>
                </a:solidFill>
                <a:effectLst/>
                <a:uLnTx/>
                <a:uFillTx/>
                <a:hlinkClick r:id="rId3"/>
              </a:rPr>
              <a:t>Corporate Value Chain (Scope 3) Accounting and Reporting Standard </a:t>
            </a:r>
            <a:r>
              <a:rPr kumimoji="0" lang="en-US" sz="1800" b="0" i="0" u="none" strike="noStrike" kern="0" cap="none" spc="0" normalizeH="0" baseline="0" noProof="0">
                <a:ln>
                  <a:noFill/>
                </a:ln>
                <a:solidFill>
                  <a:srgbClr val="595959"/>
                </a:solidFill>
                <a:effectLst/>
                <a:uLnTx/>
                <a:uFillTx/>
              </a:rPr>
              <a:t>- page 7</a:t>
            </a:r>
            <a:endParaRPr kumimoji="0" lang="en-US" sz="1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a:ln>
                  <a:noFill/>
                </a:ln>
                <a:solidFill>
                  <a:prstClr val="black"/>
                </a:solidFill>
                <a:effectLst/>
                <a:uLnTx/>
                <a:uFillTx/>
              </a:rPr>
            </a:br>
            <a:endParaRPr kumimoji="0" lang="en-US" sz="1800" b="0" i="0" u="none" strike="noStrike" kern="0" cap="none" spc="0" normalizeH="0" baseline="0" noProof="0">
              <a:ln>
                <a:noFill/>
              </a:ln>
              <a:solidFill>
                <a:prstClr val="black"/>
              </a:solidFill>
              <a:effectLst/>
              <a:uLnTx/>
              <a:uFillTx/>
            </a:endParaRPr>
          </a:p>
        </p:txBody>
      </p:sp>
      <p:pic>
        <p:nvPicPr>
          <p:cNvPr id="10" name="Picture 9" descr="A picture containing graphics, clipart, font, white&#10;&#10;Description automatically generated">
            <a:extLst>
              <a:ext uri="{FF2B5EF4-FFF2-40B4-BE49-F238E27FC236}">
                <a16:creationId xmlns:a16="http://schemas.microsoft.com/office/drawing/2014/main" id="{F258136D-92D7-1549-FAFE-CD4DE52A0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87248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p:txBody>
          <a:bodyPr/>
          <a:lstStyle/>
          <a:p>
            <a:r>
              <a:rPr lang="en-US" dirty="0"/>
              <a:t>GHG Inventory Overview </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r>
              <a:rPr lang="en-US" dirty="0"/>
              <a:t>Susan McNichols</a:t>
            </a:r>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19</a:t>
            </a:fld>
            <a:endParaRPr lang="en-US"/>
          </a:p>
        </p:txBody>
      </p:sp>
    </p:spTree>
    <p:extLst>
      <p:ext uri="{BB962C8B-B14F-4D97-AF65-F5344CB8AC3E}">
        <p14:creationId xmlns:p14="http://schemas.microsoft.com/office/powerpoint/2010/main" val="248771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50C1-0297-A44C-8681-CD42AB9C4575}"/>
              </a:ext>
            </a:extLst>
          </p:cNvPr>
          <p:cNvSpPr>
            <a:spLocks noGrp="1"/>
          </p:cNvSpPr>
          <p:nvPr>
            <p:ph type="title"/>
          </p:nvPr>
        </p:nvSpPr>
        <p:spPr/>
        <p:txBody>
          <a:bodyPr/>
          <a:lstStyle/>
          <a:p>
            <a:r>
              <a:rPr lang="en-US"/>
              <a:t>Information security</a:t>
            </a:r>
          </a:p>
        </p:txBody>
      </p:sp>
      <p:sp>
        <p:nvSpPr>
          <p:cNvPr id="3" name="Content Placeholder 2">
            <a:extLst>
              <a:ext uri="{FF2B5EF4-FFF2-40B4-BE49-F238E27FC236}">
                <a16:creationId xmlns:a16="http://schemas.microsoft.com/office/drawing/2014/main" id="{D8D1D929-3663-C747-A037-3A495153D344}"/>
              </a:ext>
            </a:extLst>
          </p:cNvPr>
          <p:cNvSpPr>
            <a:spLocks noGrp="1"/>
          </p:cNvSpPr>
          <p:nvPr>
            <p:ph idx="1"/>
          </p:nvPr>
        </p:nvSpPr>
        <p:spPr/>
        <p:txBody>
          <a:bodyPr/>
          <a:lstStyle/>
          <a:p>
            <a:r>
              <a:rPr lang="en-US"/>
              <a:t>This presentation contains Corning information and is intended solely for those with a need to know. It may not be distributed, in whole or part, in any form by any means, or by any person or organization without authorization from Corning Incorporated.</a:t>
            </a:r>
          </a:p>
        </p:txBody>
      </p:sp>
    </p:spTree>
    <p:extLst>
      <p:ext uri="{BB962C8B-B14F-4D97-AF65-F5344CB8AC3E}">
        <p14:creationId xmlns:p14="http://schemas.microsoft.com/office/powerpoint/2010/main" val="5933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dirty="0">
                <a:solidFill>
                  <a:schemeClr val="bg1"/>
                </a:solidFill>
              </a:rPr>
              <a:t>GHG Accounting 101: Scope 1 and 2</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9871075"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dirty="0">
                <a:solidFill>
                  <a:schemeClr val="bg1"/>
                </a:solidFill>
              </a:rPr>
              <a:t>Has your company calculated Scope 1 and 2 GHG emissions before?</a:t>
            </a:r>
          </a:p>
          <a:p>
            <a:pPr lvl="1"/>
            <a:r>
              <a:rPr lang="en-US" dirty="0">
                <a:solidFill>
                  <a:schemeClr val="bg1"/>
                </a:solidFill>
              </a:rPr>
              <a:t>Please type your answer into the chat box</a:t>
            </a:r>
          </a:p>
        </p:txBody>
      </p:sp>
    </p:spTree>
    <p:extLst>
      <p:ext uri="{BB962C8B-B14F-4D97-AF65-F5344CB8AC3E}">
        <p14:creationId xmlns:p14="http://schemas.microsoft.com/office/powerpoint/2010/main" val="72589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A21CF44-180D-F69A-F113-5BF58890A861}"/>
              </a:ext>
            </a:extLst>
          </p:cNvPr>
          <p:cNvSpPr txBox="1">
            <a:spLocks/>
          </p:cNvSpPr>
          <p:nvPr/>
        </p:nvSpPr>
        <p:spPr>
          <a:xfrm>
            <a:off x="420897" y="374394"/>
            <a:ext cx="11303000" cy="685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GHG Inventory Steps</a:t>
            </a:r>
          </a:p>
        </p:txBody>
      </p:sp>
      <p:grpSp>
        <p:nvGrpSpPr>
          <p:cNvPr id="9" name="Group 8">
            <a:extLst>
              <a:ext uri="{FF2B5EF4-FFF2-40B4-BE49-F238E27FC236}">
                <a16:creationId xmlns:a16="http://schemas.microsoft.com/office/drawing/2014/main" id="{C5C29594-96D0-356C-D551-614737EBFCEB}"/>
              </a:ext>
            </a:extLst>
          </p:cNvPr>
          <p:cNvGrpSpPr/>
          <p:nvPr/>
        </p:nvGrpSpPr>
        <p:grpSpPr>
          <a:xfrm>
            <a:off x="332895" y="1444586"/>
            <a:ext cx="11479003" cy="640081"/>
            <a:chOff x="112919" y="1006076"/>
            <a:chExt cx="8955749" cy="640081"/>
          </a:xfrm>
          <a:solidFill>
            <a:schemeClr val="accent1"/>
          </a:solidFill>
        </p:grpSpPr>
        <p:grpSp>
          <p:nvGrpSpPr>
            <p:cNvPr id="10" name="Shape 696">
              <a:extLst>
                <a:ext uri="{FF2B5EF4-FFF2-40B4-BE49-F238E27FC236}">
                  <a16:creationId xmlns:a16="http://schemas.microsoft.com/office/drawing/2014/main" id="{E310C9CC-6A28-6721-74D3-EC08C9C2C2C0}"/>
                </a:ext>
              </a:extLst>
            </p:cNvPr>
            <p:cNvGrpSpPr/>
            <p:nvPr/>
          </p:nvGrpSpPr>
          <p:grpSpPr>
            <a:xfrm>
              <a:off x="112919" y="1006076"/>
              <a:ext cx="7349765" cy="640081"/>
              <a:chOff x="112919" y="1006076"/>
              <a:chExt cx="7147825" cy="640081"/>
            </a:xfrm>
            <a:grpFill/>
          </p:grpSpPr>
          <p:sp>
            <p:nvSpPr>
              <p:cNvPr id="12" name="Shape 697">
                <a:extLst>
                  <a:ext uri="{FF2B5EF4-FFF2-40B4-BE49-F238E27FC236}">
                    <a16:creationId xmlns:a16="http://schemas.microsoft.com/office/drawing/2014/main" id="{855E6CC0-437E-C13D-354F-226C7CD7D1A9}"/>
                  </a:ext>
                </a:extLst>
              </p:cNvPr>
              <p:cNvSpPr/>
              <p:nvPr/>
            </p:nvSpPr>
            <p:spPr>
              <a:xfrm>
                <a:off x="112919" y="1006077"/>
                <a:ext cx="2251642"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dirty="0">
                    <a:solidFill>
                      <a:schemeClr val="lt1"/>
                    </a:solidFill>
                    <a:ea typeface="Arial"/>
                    <a:cs typeface="Arial"/>
                    <a:sym typeface="Arial"/>
                  </a:rPr>
                  <a:t>1. Scope </a:t>
                </a:r>
                <a:endParaRPr sz="2000" dirty="0"/>
              </a:p>
              <a:p>
                <a:r>
                  <a:rPr lang="en" sz="1600" b="1" dirty="0">
                    <a:solidFill>
                      <a:schemeClr val="lt1"/>
                    </a:solidFill>
                    <a:ea typeface="Arial"/>
                    <a:cs typeface="Arial"/>
                    <a:sym typeface="Arial"/>
                  </a:rPr>
                  <a:t>and Plan</a:t>
                </a:r>
                <a:endParaRPr sz="2000" dirty="0"/>
              </a:p>
            </p:txBody>
          </p:sp>
          <p:sp>
            <p:nvSpPr>
              <p:cNvPr id="13" name="Shape 698">
                <a:extLst>
                  <a:ext uri="{FF2B5EF4-FFF2-40B4-BE49-F238E27FC236}">
                    <a16:creationId xmlns:a16="http://schemas.microsoft.com/office/drawing/2014/main" id="{710C2F93-0E54-0B3E-F073-D7B0EF541146}"/>
                  </a:ext>
                </a:extLst>
              </p:cNvPr>
              <p:cNvSpPr/>
              <p:nvPr/>
            </p:nvSpPr>
            <p:spPr>
              <a:xfrm>
                <a:off x="1982428" y="1006076"/>
                <a:ext cx="2037570"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dirty="0">
                    <a:solidFill>
                      <a:schemeClr val="lt1"/>
                    </a:solidFill>
                    <a:ea typeface="Arial"/>
                    <a:cs typeface="Arial"/>
                    <a:sym typeface="Arial"/>
                  </a:rPr>
                  <a:t>2. Collect </a:t>
                </a:r>
                <a:endParaRPr sz="2000" dirty="0"/>
              </a:p>
              <a:p>
                <a:r>
                  <a:rPr lang="en" sz="1600" b="1" dirty="0">
                    <a:solidFill>
                      <a:schemeClr val="lt1"/>
                    </a:solidFill>
                    <a:ea typeface="Arial"/>
                    <a:cs typeface="Arial"/>
                    <a:sym typeface="Arial"/>
                  </a:rPr>
                  <a:t>Data</a:t>
                </a:r>
                <a:endParaRPr sz="2000" dirty="0"/>
              </a:p>
            </p:txBody>
          </p:sp>
          <p:sp>
            <p:nvSpPr>
              <p:cNvPr id="14" name="Shape 699">
                <a:extLst>
                  <a:ext uri="{FF2B5EF4-FFF2-40B4-BE49-F238E27FC236}">
                    <a16:creationId xmlns:a16="http://schemas.microsoft.com/office/drawing/2014/main" id="{B45FDE01-7C39-3196-12E4-34FF8D51C77E}"/>
                  </a:ext>
                </a:extLst>
              </p:cNvPr>
              <p:cNvSpPr/>
              <p:nvPr/>
            </p:nvSpPr>
            <p:spPr>
              <a:xfrm>
                <a:off x="3696931" y="1006076"/>
                <a:ext cx="2057792"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dirty="0">
                    <a:solidFill>
                      <a:schemeClr val="lt1"/>
                    </a:solidFill>
                    <a:ea typeface="Arial"/>
                    <a:cs typeface="Arial"/>
                    <a:sym typeface="Arial"/>
                  </a:rPr>
                  <a:t>3. Review and Estimate Data</a:t>
                </a:r>
                <a:endParaRPr sz="2000" dirty="0"/>
              </a:p>
            </p:txBody>
          </p:sp>
          <p:sp>
            <p:nvSpPr>
              <p:cNvPr id="15" name="Shape 700">
                <a:extLst>
                  <a:ext uri="{FF2B5EF4-FFF2-40B4-BE49-F238E27FC236}">
                    <a16:creationId xmlns:a16="http://schemas.microsoft.com/office/drawing/2014/main" id="{8AF36D2D-E1F0-515C-56A3-9E614C10FB80}"/>
                  </a:ext>
                </a:extLst>
              </p:cNvPr>
              <p:cNvSpPr/>
              <p:nvPr/>
            </p:nvSpPr>
            <p:spPr>
              <a:xfrm>
                <a:off x="5352366" y="1006076"/>
                <a:ext cx="1908378"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dirty="0">
                    <a:solidFill>
                      <a:schemeClr val="lt1"/>
                    </a:solidFill>
                    <a:ea typeface="Arial"/>
                    <a:cs typeface="Arial"/>
                    <a:sym typeface="Arial"/>
                  </a:rPr>
                  <a:t>4. Finalize </a:t>
                </a:r>
                <a:endParaRPr sz="2000" dirty="0"/>
              </a:p>
              <a:p>
                <a:r>
                  <a:rPr lang="en" sz="1600" b="1" dirty="0">
                    <a:solidFill>
                      <a:schemeClr val="lt1"/>
                    </a:solidFill>
                    <a:ea typeface="Arial"/>
                    <a:cs typeface="Arial"/>
                    <a:sym typeface="Arial"/>
                  </a:rPr>
                  <a:t>and Report</a:t>
                </a:r>
                <a:endParaRPr sz="2000" dirty="0"/>
              </a:p>
            </p:txBody>
          </p:sp>
        </p:grpSp>
        <p:sp>
          <p:nvSpPr>
            <p:cNvPr id="11" name="Shape 700">
              <a:extLst>
                <a:ext uri="{FF2B5EF4-FFF2-40B4-BE49-F238E27FC236}">
                  <a16:creationId xmlns:a16="http://schemas.microsoft.com/office/drawing/2014/main" id="{EA15E8E5-2487-14C5-6A1F-717E60229285}"/>
                </a:ext>
              </a:extLst>
            </p:cNvPr>
            <p:cNvSpPr/>
            <p:nvPr/>
          </p:nvSpPr>
          <p:spPr>
            <a:xfrm>
              <a:off x="7138219" y="1006076"/>
              <a:ext cx="1930449"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dirty="0">
                  <a:solidFill>
                    <a:schemeClr val="lt1"/>
                  </a:solidFill>
                  <a:cs typeface="Arial"/>
                  <a:sym typeface="Arial"/>
                </a:rPr>
                <a:t>5. Target Setting</a:t>
              </a:r>
              <a:endParaRPr sz="2000" dirty="0"/>
            </a:p>
          </p:txBody>
        </p:sp>
      </p:grpSp>
      <p:sp>
        <p:nvSpPr>
          <p:cNvPr id="16" name="Rectangle 15">
            <a:extLst>
              <a:ext uri="{FF2B5EF4-FFF2-40B4-BE49-F238E27FC236}">
                <a16:creationId xmlns:a16="http://schemas.microsoft.com/office/drawing/2014/main" id="{598BB22E-B56B-E008-2FC8-1CC0C20A925A}"/>
              </a:ext>
            </a:extLst>
          </p:cNvPr>
          <p:cNvSpPr/>
          <p:nvPr/>
        </p:nvSpPr>
        <p:spPr>
          <a:xfrm>
            <a:off x="457200" y="2674620"/>
            <a:ext cx="2427633" cy="1724511"/>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Review</a:t>
            </a:r>
            <a:r>
              <a:rPr lang="en-US" sz="1400">
                <a:solidFill>
                  <a:schemeClr val="dk1"/>
                </a:solidFill>
                <a:ea typeface="Arial"/>
                <a:cs typeface="Arial"/>
                <a:sym typeface="Arial"/>
              </a:rPr>
              <a:t> GHG accounting </a:t>
            </a:r>
            <a:r>
              <a:rPr lang="en-US" sz="1400" b="1">
                <a:solidFill>
                  <a:schemeClr val="dk1"/>
                </a:solidFill>
                <a:ea typeface="Arial"/>
                <a:cs typeface="Arial"/>
                <a:sym typeface="Arial"/>
              </a:rPr>
              <a:t>standards and methods </a:t>
            </a:r>
            <a:r>
              <a:rPr lang="en-US" sz="1400">
                <a:solidFill>
                  <a:schemeClr val="dk1"/>
                </a:solidFill>
                <a:ea typeface="Arial"/>
                <a:cs typeface="Arial"/>
                <a:sym typeface="Arial"/>
              </a:rPr>
              <a:t>for company reporting </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Determine boundaries </a:t>
            </a:r>
            <a:r>
              <a:rPr lang="en-US" sz="1400">
                <a:solidFill>
                  <a:schemeClr val="dk1"/>
                </a:solidFill>
                <a:ea typeface="Arial"/>
                <a:cs typeface="Arial"/>
                <a:sym typeface="Arial"/>
              </a:rPr>
              <a:t>- organizational and operational</a:t>
            </a:r>
            <a:endParaRPr lang="en-US" sz="1400" b="1"/>
          </a:p>
        </p:txBody>
      </p:sp>
      <p:sp>
        <p:nvSpPr>
          <p:cNvPr id="17" name="Rectangle 16">
            <a:extLst>
              <a:ext uri="{FF2B5EF4-FFF2-40B4-BE49-F238E27FC236}">
                <a16:creationId xmlns:a16="http://schemas.microsoft.com/office/drawing/2014/main" id="{035695DF-DCEC-8207-C88C-6FD2A17B4908}"/>
              </a:ext>
            </a:extLst>
          </p:cNvPr>
          <p:cNvSpPr/>
          <p:nvPr/>
        </p:nvSpPr>
        <p:spPr>
          <a:xfrm>
            <a:off x="2884833" y="2674620"/>
            <a:ext cx="2259643" cy="2634504"/>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dirty="0">
                <a:solidFill>
                  <a:schemeClr val="dk1"/>
                </a:solidFill>
                <a:ea typeface="Arial"/>
                <a:cs typeface="Arial"/>
                <a:sym typeface="Arial"/>
              </a:rPr>
              <a:t>Identify data requirements </a:t>
            </a:r>
            <a:r>
              <a:rPr lang="en-US" sz="1400" dirty="0">
                <a:solidFill>
                  <a:schemeClr val="dk1"/>
                </a:solidFill>
                <a:ea typeface="Arial"/>
                <a:cs typeface="Arial"/>
                <a:sym typeface="Arial"/>
              </a:rPr>
              <a:t>and preferred methods for data collection</a:t>
            </a:r>
            <a:endParaRPr lang="en-US" sz="1400" dirty="0"/>
          </a:p>
          <a:p>
            <a:pPr marL="228600" lvl="1" indent="-169863">
              <a:lnSpc>
                <a:spcPct val="115000"/>
              </a:lnSpc>
              <a:spcBef>
                <a:spcPts val="300"/>
              </a:spcBef>
              <a:spcAft>
                <a:spcPts val="1000"/>
              </a:spcAft>
              <a:buClr>
                <a:schemeClr val="dk2"/>
              </a:buClr>
              <a:buSzPts val="1400"/>
              <a:buFont typeface="Arial"/>
              <a:buChar char="●"/>
            </a:pPr>
            <a:r>
              <a:rPr lang="en-US" sz="1400" b="1" dirty="0">
                <a:solidFill>
                  <a:schemeClr val="dk1"/>
                </a:solidFill>
                <a:ea typeface="Arial"/>
                <a:cs typeface="Arial"/>
                <a:sym typeface="Arial"/>
              </a:rPr>
              <a:t>Develop data collection </a:t>
            </a:r>
            <a:r>
              <a:rPr lang="en-US" sz="1400" dirty="0">
                <a:solidFill>
                  <a:schemeClr val="dk1"/>
                </a:solidFill>
                <a:ea typeface="Arial"/>
                <a:cs typeface="Arial"/>
                <a:sym typeface="Arial"/>
              </a:rPr>
              <a:t>procedures, tools, and guidance materials</a:t>
            </a:r>
            <a:endParaRPr lang="en-US" sz="1400" dirty="0"/>
          </a:p>
          <a:p>
            <a:pPr marL="228600" lvl="1" indent="-169863">
              <a:lnSpc>
                <a:spcPct val="115000"/>
              </a:lnSpc>
              <a:spcBef>
                <a:spcPts val="300"/>
              </a:spcBef>
              <a:spcAft>
                <a:spcPts val="1000"/>
              </a:spcAft>
              <a:buClr>
                <a:schemeClr val="dk2"/>
              </a:buClr>
              <a:buSzPts val="1400"/>
              <a:buFont typeface="Arial"/>
              <a:buChar char="●"/>
            </a:pPr>
            <a:r>
              <a:rPr lang="en-US" sz="1400" b="1" dirty="0">
                <a:solidFill>
                  <a:schemeClr val="dk1"/>
                </a:solidFill>
                <a:ea typeface="Arial"/>
                <a:cs typeface="Arial"/>
                <a:sym typeface="Arial"/>
              </a:rPr>
              <a:t>Compile facility data</a:t>
            </a:r>
            <a:endParaRPr lang="en-US" sz="1400" b="1" dirty="0"/>
          </a:p>
        </p:txBody>
      </p:sp>
      <p:sp>
        <p:nvSpPr>
          <p:cNvPr id="18" name="Rectangle 17">
            <a:extLst>
              <a:ext uri="{FF2B5EF4-FFF2-40B4-BE49-F238E27FC236}">
                <a16:creationId xmlns:a16="http://schemas.microsoft.com/office/drawing/2014/main" id="{EF89CF47-F313-21E2-3201-4EBA936642DC}"/>
              </a:ext>
            </a:extLst>
          </p:cNvPr>
          <p:cNvSpPr/>
          <p:nvPr/>
        </p:nvSpPr>
        <p:spPr>
          <a:xfrm>
            <a:off x="5144477" y="2674620"/>
            <a:ext cx="2181795" cy="2138983"/>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Review facility-level data </a:t>
            </a:r>
            <a:r>
              <a:rPr lang="en-US" sz="1400">
                <a:solidFill>
                  <a:schemeClr val="dk1"/>
                </a:solidFill>
                <a:ea typeface="Arial"/>
                <a:cs typeface="Arial"/>
                <a:sym typeface="Arial"/>
              </a:rPr>
              <a:t>and resolve potential issues</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Estimate</a:t>
            </a:r>
            <a:r>
              <a:rPr lang="en-US" sz="1400">
                <a:solidFill>
                  <a:schemeClr val="dk1"/>
                </a:solidFill>
                <a:ea typeface="Arial"/>
                <a:cs typeface="Arial"/>
                <a:sym typeface="Arial"/>
              </a:rPr>
              <a:t> missing data to fill gaps</a:t>
            </a:r>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cs typeface="Arial"/>
                <a:sym typeface="Arial"/>
              </a:rPr>
              <a:t>Calculate GHG emissions</a:t>
            </a:r>
            <a:endParaRPr lang="en-US" sz="1400" b="1"/>
          </a:p>
        </p:txBody>
      </p:sp>
      <p:sp>
        <p:nvSpPr>
          <p:cNvPr id="19" name="Rectangle 18">
            <a:extLst>
              <a:ext uri="{FF2B5EF4-FFF2-40B4-BE49-F238E27FC236}">
                <a16:creationId xmlns:a16="http://schemas.microsoft.com/office/drawing/2014/main" id="{4B4D2F5F-8A88-E23F-1E66-5A651E748F7D}"/>
              </a:ext>
            </a:extLst>
          </p:cNvPr>
          <p:cNvSpPr/>
          <p:nvPr/>
        </p:nvSpPr>
        <p:spPr>
          <a:xfrm>
            <a:off x="7326273" y="2674620"/>
            <a:ext cx="2099280" cy="2553456"/>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dirty="0">
                <a:solidFill>
                  <a:schemeClr val="dk1"/>
                </a:solidFill>
                <a:ea typeface="Arial"/>
                <a:cs typeface="Arial"/>
                <a:sym typeface="Arial"/>
              </a:rPr>
              <a:t>Finalize</a:t>
            </a:r>
            <a:r>
              <a:rPr lang="en-US" sz="1400" dirty="0">
                <a:solidFill>
                  <a:schemeClr val="dk1"/>
                </a:solidFill>
                <a:ea typeface="Arial"/>
                <a:cs typeface="Arial"/>
                <a:sym typeface="Arial"/>
              </a:rPr>
              <a:t> data</a:t>
            </a:r>
            <a:endParaRPr lang="en-US" sz="1400" dirty="0"/>
          </a:p>
          <a:p>
            <a:pPr marL="228600" lvl="1" indent="-169863">
              <a:lnSpc>
                <a:spcPct val="115000"/>
              </a:lnSpc>
              <a:spcBef>
                <a:spcPts val="300"/>
              </a:spcBef>
              <a:spcAft>
                <a:spcPts val="1000"/>
              </a:spcAft>
              <a:buClr>
                <a:schemeClr val="dk2"/>
              </a:buClr>
              <a:buSzPts val="1400"/>
              <a:buFont typeface="Arial"/>
              <a:buChar char="●"/>
            </a:pPr>
            <a:r>
              <a:rPr lang="en-US" sz="1400" b="1" dirty="0">
                <a:solidFill>
                  <a:schemeClr val="dk1"/>
                </a:solidFill>
                <a:ea typeface="Arial"/>
                <a:cs typeface="Arial"/>
                <a:sym typeface="Arial"/>
              </a:rPr>
              <a:t>Formalize</a:t>
            </a:r>
            <a:r>
              <a:rPr lang="en-US" sz="1400" dirty="0">
                <a:solidFill>
                  <a:schemeClr val="dk1"/>
                </a:solidFill>
                <a:ea typeface="Arial"/>
                <a:cs typeface="Arial"/>
                <a:sym typeface="Arial"/>
              </a:rPr>
              <a:t> data collection procedures</a:t>
            </a:r>
            <a:endParaRPr lang="en-US" sz="1400" dirty="0"/>
          </a:p>
          <a:p>
            <a:pPr marL="228600" lvl="1" indent="-169862">
              <a:lnSpc>
                <a:spcPct val="115000"/>
              </a:lnSpc>
              <a:spcBef>
                <a:spcPts val="300"/>
              </a:spcBef>
              <a:spcAft>
                <a:spcPts val="1000"/>
              </a:spcAft>
              <a:buClr>
                <a:schemeClr val="dk2"/>
              </a:buClr>
              <a:buSzPts val="1400"/>
              <a:buFont typeface="Arial"/>
              <a:buChar char="●"/>
            </a:pPr>
            <a:r>
              <a:rPr lang="en-US" sz="1400" dirty="0">
                <a:solidFill>
                  <a:schemeClr val="dk1"/>
                </a:solidFill>
                <a:ea typeface="Arial"/>
                <a:cs typeface="Arial"/>
                <a:sym typeface="Arial"/>
              </a:rPr>
              <a:t>Complete </a:t>
            </a:r>
            <a:r>
              <a:rPr lang="en-US" sz="1400" b="1" dirty="0">
                <a:solidFill>
                  <a:schemeClr val="dk1"/>
                </a:solidFill>
                <a:ea typeface="Arial"/>
                <a:cs typeface="Arial"/>
                <a:sym typeface="Arial"/>
              </a:rPr>
              <a:t>third</a:t>
            </a:r>
            <a:r>
              <a:rPr lang="en-US" sz="1400" b="1" dirty="0">
                <a:solidFill>
                  <a:schemeClr val="dk1"/>
                </a:solidFill>
              </a:rPr>
              <a:t>-</a:t>
            </a:r>
            <a:r>
              <a:rPr lang="en-US" sz="1400" b="1" dirty="0">
                <a:solidFill>
                  <a:schemeClr val="dk1"/>
                </a:solidFill>
                <a:ea typeface="Arial"/>
                <a:cs typeface="Arial"/>
                <a:sym typeface="Arial"/>
              </a:rPr>
              <a:t>party verification </a:t>
            </a:r>
            <a:r>
              <a:rPr lang="en-US" sz="1400" dirty="0">
                <a:solidFill>
                  <a:schemeClr val="dk1"/>
                </a:solidFill>
                <a:ea typeface="Arial"/>
                <a:cs typeface="Arial"/>
                <a:sym typeface="Arial"/>
              </a:rPr>
              <a:t>(option</a:t>
            </a:r>
            <a:r>
              <a:rPr lang="en-US" sz="1400" dirty="0">
                <a:solidFill>
                  <a:schemeClr val="dk1"/>
                </a:solidFill>
              </a:rPr>
              <a:t>al)</a:t>
            </a:r>
          </a:p>
          <a:p>
            <a:pPr marL="228600" lvl="1" indent="-169862">
              <a:lnSpc>
                <a:spcPct val="115000"/>
              </a:lnSpc>
              <a:spcBef>
                <a:spcPts val="300"/>
              </a:spcBef>
              <a:spcAft>
                <a:spcPts val="1000"/>
              </a:spcAft>
              <a:buClr>
                <a:schemeClr val="dk2"/>
              </a:buClr>
              <a:buSzPts val="1400"/>
              <a:buFont typeface="Arial"/>
              <a:buChar char="●"/>
            </a:pPr>
            <a:r>
              <a:rPr lang="en-US" sz="1400" b="1" dirty="0">
                <a:solidFill>
                  <a:schemeClr val="dk1"/>
                </a:solidFill>
              </a:rPr>
              <a:t>Report</a:t>
            </a:r>
            <a:r>
              <a:rPr lang="en-US" sz="1400" dirty="0">
                <a:solidFill>
                  <a:schemeClr val="dk1"/>
                </a:solidFill>
              </a:rPr>
              <a:t> requested data</a:t>
            </a:r>
          </a:p>
        </p:txBody>
      </p:sp>
      <p:pic>
        <p:nvPicPr>
          <p:cNvPr id="20" name="Picture 19" descr="A picture containing graphics, clipart, font, white&#10;&#10;Description automatically generated">
            <a:extLst>
              <a:ext uri="{FF2B5EF4-FFF2-40B4-BE49-F238E27FC236}">
                <a16:creationId xmlns:a16="http://schemas.microsoft.com/office/drawing/2014/main" id="{C895A0E5-B9D6-1503-3916-B0B7E4973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175480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F1C38-459E-1736-A38E-9BAEE487842D}"/>
              </a:ext>
            </a:extLst>
          </p:cNvPr>
          <p:cNvSpPr>
            <a:spLocks noGrp="1"/>
          </p:cNvSpPr>
          <p:nvPr>
            <p:ph type="sldNum" sz="quarter" idx="12"/>
          </p:nvPr>
        </p:nvSpPr>
        <p:spPr/>
        <p:txBody>
          <a:bodyPr/>
          <a:lstStyle/>
          <a:p>
            <a:fld id="{9FBBB179-F8D5-C345-885D-36A3B3A51673}" type="slidenum">
              <a:rPr lang="en-US" smtClean="0"/>
              <a:t>22</a:t>
            </a:fld>
            <a:endParaRPr lang="en-US"/>
          </a:p>
        </p:txBody>
      </p:sp>
      <p:sp>
        <p:nvSpPr>
          <p:cNvPr id="6" name="Title 2">
            <a:extLst>
              <a:ext uri="{FF2B5EF4-FFF2-40B4-BE49-F238E27FC236}">
                <a16:creationId xmlns:a16="http://schemas.microsoft.com/office/drawing/2014/main" id="{8F1BF69A-2AD9-4548-3521-28299A57BB52}"/>
              </a:ext>
            </a:extLst>
          </p:cNvPr>
          <p:cNvSpPr txBox="1">
            <a:spLocks/>
          </p:cNvSpPr>
          <p:nvPr/>
        </p:nvSpPr>
        <p:spPr>
          <a:xfrm>
            <a:off x="444500" y="325120"/>
            <a:ext cx="11303000" cy="685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Sources of GHG Emissions by Scope</a:t>
            </a:r>
          </a:p>
        </p:txBody>
      </p:sp>
      <p:graphicFrame>
        <p:nvGraphicFramePr>
          <p:cNvPr id="7" name="Shape 708">
            <a:extLst>
              <a:ext uri="{FF2B5EF4-FFF2-40B4-BE49-F238E27FC236}">
                <a16:creationId xmlns:a16="http://schemas.microsoft.com/office/drawing/2014/main" id="{4E568BB1-048C-3EB7-7428-64F0394182B9}"/>
              </a:ext>
            </a:extLst>
          </p:cNvPr>
          <p:cNvGraphicFramePr/>
          <p:nvPr>
            <p:extLst>
              <p:ext uri="{D42A27DB-BD31-4B8C-83A1-F6EECF244321}">
                <p14:modId xmlns:p14="http://schemas.microsoft.com/office/powerpoint/2010/main" val="281313684"/>
              </p:ext>
            </p:extLst>
          </p:nvPr>
        </p:nvGraphicFramePr>
        <p:xfrm>
          <a:off x="559350" y="1148270"/>
          <a:ext cx="10769052" cy="3942132"/>
        </p:xfrm>
        <a:graphic>
          <a:graphicData uri="http://schemas.openxmlformats.org/drawingml/2006/table">
            <a:tbl>
              <a:tblPr>
                <a:noFill/>
              </a:tblPr>
              <a:tblGrid>
                <a:gridCol w="2692263">
                  <a:extLst>
                    <a:ext uri="{9D8B030D-6E8A-4147-A177-3AD203B41FA5}">
                      <a16:colId xmlns:a16="http://schemas.microsoft.com/office/drawing/2014/main" val="20000"/>
                    </a:ext>
                  </a:extLst>
                </a:gridCol>
                <a:gridCol w="2692263">
                  <a:extLst>
                    <a:ext uri="{9D8B030D-6E8A-4147-A177-3AD203B41FA5}">
                      <a16:colId xmlns:a16="http://schemas.microsoft.com/office/drawing/2014/main" val="20001"/>
                    </a:ext>
                  </a:extLst>
                </a:gridCol>
                <a:gridCol w="2692263">
                  <a:extLst>
                    <a:ext uri="{9D8B030D-6E8A-4147-A177-3AD203B41FA5}">
                      <a16:colId xmlns:a16="http://schemas.microsoft.com/office/drawing/2014/main" val="20002"/>
                    </a:ext>
                  </a:extLst>
                </a:gridCol>
                <a:gridCol w="2692263">
                  <a:extLst>
                    <a:ext uri="{9D8B030D-6E8A-4147-A177-3AD203B41FA5}">
                      <a16:colId xmlns:a16="http://schemas.microsoft.com/office/drawing/2014/main" val="20003"/>
                    </a:ext>
                  </a:extLst>
                </a:gridCol>
              </a:tblGrid>
              <a:tr h="540830">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1</a:t>
                      </a:r>
                      <a:endParaRPr sz="2400">
                        <a:latin typeface="+mn-lt"/>
                      </a:endParaRPr>
                    </a:p>
                  </a:txBody>
                  <a:tcPr marL="182880" marR="48400" marT="24200" marB="242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2</a:t>
                      </a:r>
                      <a:endParaRPr sz="2400">
                        <a:latin typeface="+mn-lt"/>
                      </a:endParaRPr>
                    </a:p>
                  </a:txBody>
                  <a:tcPr marL="182880" marR="48400" marT="24200" marB="242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3 – Upstream</a:t>
                      </a:r>
                      <a:endParaRPr sz="1600" b="1" i="0" u="none" strike="noStrike" cap="none">
                        <a:solidFill>
                          <a:schemeClr val="lt1"/>
                        </a:solidFill>
                        <a:latin typeface="+mn-lt"/>
                        <a:ea typeface="Arial"/>
                        <a:cs typeface="Arial"/>
                        <a:sym typeface="Arial"/>
                      </a:endParaRPr>
                    </a:p>
                  </a:txBody>
                  <a:tcPr marL="182880" marR="48400" marT="24200" marB="242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3 – Downstream</a:t>
                      </a:r>
                      <a:endParaRPr sz="2400">
                        <a:latin typeface="+mn-lt"/>
                      </a:endParaRPr>
                    </a:p>
                  </a:txBody>
                  <a:tcPr marL="182880" marR="48400" marT="24200" marB="242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002825">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Fuels used in operations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Natural gas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Fuel oil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Diesel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Gasoline</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Propane</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Refrigerants and process gases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Mobile fuels used in vehicles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Gasoline</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Diesel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Biodiesel</a:t>
                      </a:r>
                      <a:endParaRPr sz="2000">
                        <a:latin typeface="+mn-lt"/>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Purchased utilities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Electricity</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Steam / heat</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Chilled water</a:t>
                      </a:r>
                      <a:endParaRPr sz="1400" b="0" i="0" u="none" strike="noStrike" cap="none">
                        <a:solidFill>
                          <a:schemeClr val="dk1"/>
                        </a:solidFill>
                        <a:latin typeface="+mn-lt"/>
                        <a:ea typeface="Arial"/>
                        <a:cs typeface="Arial"/>
                        <a:sym typeface="Arial"/>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Purchased goods and services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Capital goods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Fuel- and energy-related activities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Upstream transportation and distribution</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Waste generated in operations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Business travel</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Employee commuting</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Upstream leased assets</a:t>
                      </a:r>
                      <a:endParaRPr sz="1400" b="0" i="0" u="none" strike="noStrike" cap="none">
                        <a:solidFill>
                          <a:schemeClr val="dk1"/>
                        </a:solidFill>
                        <a:latin typeface="+mn-lt"/>
                        <a:ea typeface="Arial"/>
                        <a:cs typeface="Arial"/>
                        <a:sym typeface="Arial"/>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Downstream transportation and distribution</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Processing of sold products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Use of sold products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End-of-life treatment of sold products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Downstream leased assets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Franchises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Investments</a:t>
                      </a:r>
                      <a:endParaRPr sz="1400" b="0" i="0" u="none" strike="noStrike" cap="none">
                        <a:solidFill>
                          <a:schemeClr val="dk1"/>
                        </a:solidFill>
                        <a:latin typeface="+mn-lt"/>
                        <a:ea typeface="Arial"/>
                        <a:cs typeface="Arial"/>
                        <a:sym typeface="Arial"/>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8" name="Picture 7" descr="A picture containing graphics, clipart, font, white&#10;&#10;Description automatically generated">
            <a:extLst>
              <a:ext uri="{FF2B5EF4-FFF2-40B4-BE49-F238E27FC236}">
                <a16:creationId xmlns:a16="http://schemas.microsoft.com/office/drawing/2014/main" id="{B5A601AD-877B-56F6-D8CE-04CE53DFE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61385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0C974-1AB7-CE2B-65B1-973B3D602A3C}"/>
              </a:ext>
            </a:extLst>
          </p:cNvPr>
          <p:cNvSpPr>
            <a:spLocks noGrp="1"/>
          </p:cNvSpPr>
          <p:nvPr>
            <p:ph type="sldNum" sz="quarter" idx="12"/>
          </p:nvPr>
        </p:nvSpPr>
        <p:spPr/>
        <p:txBody>
          <a:bodyPr/>
          <a:lstStyle/>
          <a:p>
            <a:fld id="{9FBBB179-F8D5-C345-885D-36A3B3A51673}" type="slidenum">
              <a:rPr lang="en-US" smtClean="0"/>
              <a:t>23</a:t>
            </a:fld>
            <a:endParaRPr lang="en-US"/>
          </a:p>
        </p:txBody>
      </p:sp>
      <p:sp>
        <p:nvSpPr>
          <p:cNvPr id="6" name="Title 2">
            <a:extLst>
              <a:ext uri="{FF2B5EF4-FFF2-40B4-BE49-F238E27FC236}">
                <a16:creationId xmlns:a16="http://schemas.microsoft.com/office/drawing/2014/main" id="{587C84EC-1F8E-F87D-B6CE-C83AD7E14B4F}"/>
              </a:ext>
            </a:extLst>
          </p:cNvPr>
          <p:cNvSpPr txBox="1">
            <a:spLocks/>
          </p:cNvSpPr>
          <p:nvPr/>
        </p:nvSpPr>
        <p:spPr>
          <a:xfrm>
            <a:off x="345768" y="503209"/>
            <a:ext cx="11076285" cy="957291"/>
          </a:xfrm>
          <a:prstGeom prst="rect">
            <a:avLst/>
          </a:prstGeom>
        </p:spPr>
        <p:txBody>
          <a:bodyPr vert="horz" lIns="9144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Data Requirements for GHG Inventory</a:t>
            </a:r>
            <a:endParaRPr lang="en-US" dirty="0"/>
          </a:p>
        </p:txBody>
      </p:sp>
      <p:sp>
        <p:nvSpPr>
          <p:cNvPr id="7" name="Text Placeholder 3">
            <a:extLst>
              <a:ext uri="{FF2B5EF4-FFF2-40B4-BE49-F238E27FC236}">
                <a16:creationId xmlns:a16="http://schemas.microsoft.com/office/drawing/2014/main" id="{C23E9010-1E16-29BA-C397-9C0365B05B51}"/>
              </a:ext>
            </a:extLst>
          </p:cNvPr>
          <p:cNvSpPr txBox="1">
            <a:spLocks/>
          </p:cNvSpPr>
          <p:nvPr/>
        </p:nvSpPr>
        <p:spPr>
          <a:xfrm>
            <a:off x="426720" y="1316818"/>
            <a:ext cx="10914380" cy="4241800"/>
          </a:xfrm>
          <a:prstGeom prst="rect">
            <a:avLst/>
          </a:prstGeom>
        </p:spPr>
        <p:txBody>
          <a:bodyPr lIns="91440"/>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a:spcBef>
                <a:spcPts val="1000"/>
              </a:spcBef>
            </a:pPr>
            <a:r>
              <a:rPr lang="en-US" dirty="0">
                <a:sym typeface="Arial"/>
              </a:rPr>
              <a:t>In order to calculate greenhouse gas emissions, you will need to collect company data and then use the appropriate emission factors to get total emissions. </a:t>
            </a:r>
          </a:p>
          <a:p>
            <a:pPr>
              <a:spcBef>
                <a:spcPts val="1000"/>
              </a:spcBef>
            </a:pPr>
            <a:r>
              <a:rPr lang="en-US" sz="1800" dirty="0">
                <a:sym typeface="Arial"/>
              </a:rPr>
              <a:t>Metered activity data (primary data)</a:t>
            </a:r>
          </a:p>
          <a:p>
            <a:pPr lvl="1">
              <a:spcBef>
                <a:spcPts val="1000"/>
              </a:spcBef>
            </a:pPr>
            <a:r>
              <a:rPr lang="en-US" dirty="0">
                <a:sym typeface="Arial"/>
              </a:rPr>
              <a:t>Utility bills </a:t>
            </a:r>
          </a:p>
          <a:p>
            <a:pPr lvl="1">
              <a:spcBef>
                <a:spcPts val="1000"/>
              </a:spcBef>
            </a:pPr>
            <a:r>
              <a:rPr lang="en-US" dirty="0">
                <a:sym typeface="Arial"/>
              </a:rPr>
              <a:t>Fuel and chemical purchases</a:t>
            </a:r>
          </a:p>
          <a:p>
            <a:pPr lvl="1">
              <a:spcBef>
                <a:spcPts val="1000"/>
              </a:spcBef>
            </a:pPr>
            <a:r>
              <a:rPr lang="en-US" dirty="0">
                <a:sym typeface="Arial"/>
              </a:rPr>
              <a:t>Mileage reports</a:t>
            </a:r>
          </a:p>
          <a:p>
            <a:pPr lvl="1">
              <a:spcBef>
                <a:spcPts val="1000"/>
              </a:spcBef>
            </a:pPr>
            <a:r>
              <a:rPr lang="en-US" dirty="0">
                <a:sym typeface="Arial"/>
              </a:rPr>
              <a:t>Supplier reports (e.g., purchased goods spend, waste volumes)</a:t>
            </a:r>
          </a:p>
          <a:p>
            <a:pPr>
              <a:spcBef>
                <a:spcPts val="1000"/>
              </a:spcBef>
            </a:pPr>
            <a:r>
              <a:rPr lang="en-US" sz="1800" dirty="0">
                <a:sym typeface="Arial"/>
              </a:rPr>
              <a:t>Estimated activity data</a:t>
            </a:r>
          </a:p>
          <a:p>
            <a:pPr lvl="1">
              <a:spcBef>
                <a:spcPts val="1000"/>
              </a:spcBef>
            </a:pPr>
            <a:r>
              <a:rPr lang="en-US" dirty="0">
                <a:sym typeface="Arial"/>
              </a:rPr>
              <a:t>Intensity-based: per square foot, per unit of production, per revenue dollar</a:t>
            </a:r>
          </a:p>
          <a:p>
            <a:pPr lvl="1">
              <a:spcBef>
                <a:spcPts val="1000"/>
              </a:spcBef>
            </a:pPr>
            <a:r>
              <a:rPr lang="en-US" dirty="0">
                <a:sym typeface="Arial"/>
              </a:rPr>
              <a:t>Company-specific or industry average</a:t>
            </a:r>
          </a:p>
        </p:txBody>
      </p:sp>
      <p:pic>
        <p:nvPicPr>
          <p:cNvPr id="8" name="Picture 7" descr="A picture containing graphics, clipart, font, white&#10;&#10;Description automatically generated">
            <a:extLst>
              <a:ext uri="{FF2B5EF4-FFF2-40B4-BE49-F238E27FC236}">
                <a16:creationId xmlns:a16="http://schemas.microsoft.com/office/drawing/2014/main" id="{29D72535-58C2-DA94-8EF6-AFFB293B8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272976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1B35C-8119-2EDD-66B5-41FC00BC1E25}"/>
              </a:ext>
            </a:extLst>
          </p:cNvPr>
          <p:cNvSpPr>
            <a:spLocks noGrp="1"/>
          </p:cNvSpPr>
          <p:nvPr>
            <p:ph type="sldNum" sz="quarter" idx="12"/>
          </p:nvPr>
        </p:nvSpPr>
        <p:spPr/>
        <p:txBody>
          <a:bodyPr/>
          <a:lstStyle/>
          <a:p>
            <a:fld id="{9FBBB179-F8D5-C345-885D-36A3B3A51673}" type="slidenum">
              <a:rPr lang="en-US" smtClean="0"/>
              <a:t>24</a:t>
            </a:fld>
            <a:endParaRPr lang="en-US"/>
          </a:p>
        </p:txBody>
      </p:sp>
      <p:sp>
        <p:nvSpPr>
          <p:cNvPr id="6" name="Title 2">
            <a:extLst>
              <a:ext uri="{FF2B5EF4-FFF2-40B4-BE49-F238E27FC236}">
                <a16:creationId xmlns:a16="http://schemas.microsoft.com/office/drawing/2014/main" id="{991A7893-7683-4C4F-8EF2-47CA59AB4D1E}"/>
              </a:ext>
            </a:extLst>
          </p:cNvPr>
          <p:cNvSpPr txBox="1">
            <a:spLocks/>
          </p:cNvSpPr>
          <p:nvPr/>
        </p:nvSpPr>
        <p:spPr>
          <a:xfrm>
            <a:off x="766137" y="475268"/>
            <a:ext cx="10659725"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Calculating GHG Emissions</a:t>
            </a:r>
          </a:p>
        </p:txBody>
      </p:sp>
      <p:sp>
        <p:nvSpPr>
          <p:cNvPr id="7" name="Shape 722">
            <a:extLst>
              <a:ext uri="{FF2B5EF4-FFF2-40B4-BE49-F238E27FC236}">
                <a16:creationId xmlns:a16="http://schemas.microsoft.com/office/drawing/2014/main" id="{697071B6-14B2-3C28-2127-2B7B58BDFCEC}"/>
              </a:ext>
            </a:extLst>
          </p:cNvPr>
          <p:cNvSpPr txBox="1">
            <a:spLocks/>
          </p:cNvSpPr>
          <p:nvPr/>
        </p:nvSpPr>
        <p:spPr>
          <a:xfrm>
            <a:off x="1351187" y="1850174"/>
            <a:ext cx="4228739" cy="2955600"/>
          </a:xfrm>
          <a:prstGeom prst="rect">
            <a:avLst/>
          </a:prstGeom>
          <a:noFill/>
          <a:ln>
            <a:noFill/>
          </a:ln>
        </p:spPr>
        <p:txBody>
          <a:bodyPr spcFirstLastPara="1" wrap="square" lIns="91425" tIns="91425" rIns="91425" bIns="91425" anchor="t" anchorCtr="0">
            <a:noAutofit/>
          </a:bodyPr>
          <a:lstStyle>
            <a:defPPr>
              <a:defRPr lang="en-US"/>
            </a:defPPr>
            <a:lvl1pPr marL="457200" indent="-330200" defTabSz="914400" eaLnBrk="1" fontAlgn="auto" latinLnBrk="0" hangingPunct="1">
              <a:lnSpc>
                <a:spcPct val="100000"/>
              </a:lnSpc>
              <a:spcBef>
                <a:spcPts val="0"/>
              </a:spcBef>
              <a:spcAft>
                <a:spcPts val="0"/>
              </a:spcAft>
              <a:buClrTx/>
              <a:buSzPts val="1600"/>
              <a:buFont typeface="Arial"/>
              <a:buChar char="●"/>
              <a:defRPr sz="1600" b="0">
                <a:solidFill>
                  <a:schemeClr val="dk1"/>
                </a:solidFill>
                <a:latin typeface="+mn-lt"/>
                <a:ea typeface="Arial"/>
                <a:cs typeface="Arial"/>
              </a:defRPr>
            </a:lvl1pPr>
            <a:lvl2pPr indent="-228600" defTabSz="914400" eaLnBrk="1" latinLnBrk="0" hangingPunct="1">
              <a:lnSpc>
                <a:spcPct val="100000"/>
              </a:lnSpc>
              <a:spcBef>
                <a:spcPts val="0"/>
              </a:spcBef>
              <a:spcAft>
                <a:spcPts val="0"/>
              </a:spcAft>
              <a:buClrTx/>
              <a:buFont typeface="Arial" charset="0"/>
              <a:buChar char="•"/>
              <a:tabLst/>
              <a:defRPr sz="1600" b="0">
                <a:latin typeface="Calibri"/>
                <a:cs typeface="Calibri"/>
              </a:defRPr>
            </a:lvl2pPr>
            <a:lvl3pPr marL="687388" indent="-227013" defTabSz="914400" eaLnBrk="1" latinLnBrk="0" hangingPunct="1">
              <a:lnSpc>
                <a:spcPct val="100000"/>
              </a:lnSpc>
              <a:spcBef>
                <a:spcPts val="0"/>
              </a:spcBef>
              <a:spcAft>
                <a:spcPts val="0"/>
              </a:spcAft>
              <a:buClrTx/>
              <a:buSzPct val="100000"/>
              <a:buFont typeface=".AppleSystemUIFont" charset="-120"/>
              <a:buChar char="–"/>
              <a:tabLst/>
              <a:defRPr sz="1600" b="0">
                <a:latin typeface="Calibri"/>
                <a:cs typeface="Calibri"/>
              </a:defRPr>
            </a:lvl3pPr>
            <a:lvl4pPr marL="912813" indent="-225425" defTabSz="914400" eaLnBrk="1" latinLnBrk="0" hangingPunct="1">
              <a:lnSpc>
                <a:spcPct val="100000"/>
              </a:lnSpc>
              <a:spcBef>
                <a:spcPts val="0"/>
              </a:spcBef>
              <a:spcAft>
                <a:spcPts val="0"/>
              </a:spcAft>
              <a:buClrTx/>
              <a:buSzPct val="85000"/>
              <a:buFont typeface="Wingdings" charset="2"/>
              <a:buChar char="§"/>
              <a:tabLst/>
              <a:defRPr sz="1600" b="0">
                <a:latin typeface="Calibri"/>
                <a:cs typeface="Calibri"/>
              </a:defRPr>
            </a:lvl4pPr>
            <a:lvl5pPr marL="1144588" indent="-230188" defTabSz="914400" eaLnBrk="1" latinLnBrk="0" hangingPunct="1">
              <a:lnSpc>
                <a:spcPct val="100000"/>
              </a:lnSpc>
              <a:spcBef>
                <a:spcPts val="0"/>
              </a:spcBef>
              <a:spcAft>
                <a:spcPts val="0"/>
              </a:spcAft>
              <a:buClrTx/>
              <a:buFont typeface=".AppleSystemUIFont" charset="-120"/>
              <a:buChar char="-"/>
              <a:tabLst/>
              <a:defRPr sz="1600" b="0">
                <a:latin typeface="Calibri"/>
                <a:cs typeface="Calibri"/>
              </a:defRPr>
            </a:lvl5pPr>
            <a:lvl6pPr marL="1147762" indent="0">
              <a:lnSpc>
                <a:spcPct val="114000"/>
              </a:lnSpc>
              <a:spcBef>
                <a:spcPts val="600"/>
              </a:spcBef>
              <a:spcAft>
                <a:spcPts val="600"/>
              </a:spcAft>
              <a:buClr>
                <a:schemeClr val="tx1"/>
              </a:buClr>
              <a:buFont typeface="Arial"/>
              <a:buNone/>
              <a:tabLst/>
              <a:defRPr sz="1600" b="0">
                <a:latin typeface="+mn-lt"/>
                <a:cs typeface="+mn-cs"/>
              </a:defRPr>
            </a:lvl6pPr>
            <a:lvl7pPr marL="1374775" indent="0">
              <a:lnSpc>
                <a:spcPct val="114000"/>
              </a:lnSpc>
              <a:spcBef>
                <a:spcPts val="600"/>
              </a:spcBef>
              <a:spcAft>
                <a:spcPts val="600"/>
              </a:spcAft>
              <a:buClr>
                <a:schemeClr val="tx1"/>
              </a:buClr>
              <a:buFont typeface="Arial"/>
              <a:buNone/>
              <a:tabLst/>
              <a:defRPr sz="1600" b="0" baseline="0">
                <a:latin typeface="+mn-lt"/>
                <a:cs typeface="+mn-cs"/>
              </a:defRPr>
            </a:lvl7pPr>
            <a:lvl8pPr marL="1601788" indent="0">
              <a:lnSpc>
                <a:spcPct val="114000"/>
              </a:lnSpc>
              <a:spcBef>
                <a:spcPts val="600"/>
              </a:spcBef>
              <a:spcAft>
                <a:spcPts val="600"/>
              </a:spcAft>
              <a:buClr>
                <a:schemeClr val="tx1"/>
              </a:buClr>
              <a:buFont typeface="Arial"/>
              <a:buNone/>
              <a:tabLst/>
              <a:defRPr sz="1600" b="0" baseline="0">
                <a:latin typeface="+mn-lt"/>
                <a:cs typeface="+mn-cs"/>
              </a:defRPr>
            </a:lvl8pPr>
            <a:lvl9pPr marL="1828800" indent="0">
              <a:lnSpc>
                <a:spcPct val="114000"/>
              </a:lnSpc>
              <a:spcBef>
                <a:spcPts val="600"/>
              </a:spcBef>
              <a:spcAft>
                <a:spcPts val="600"/>
              </a:spcAft>
              <a:buClr>
                <a:schemeClr val="tx1"/>
              </a:buClr>
              <a:buFont typeface="Arial"/>
              <a:buNone/>
              <a:tabLst/>
              <a:defRPr sz="1600" b="0" baseline="0">
                <a:latin typeface="+mn-lt"/>
                <a:cs typeface="+mn-cs"/>
              </a:defRPr>
            </a:lvl9pPr>
          </a:lstStyle>
          <a:p>
            <a:pPr marL="127000" indent="0">
              <a:buNone/>
            </a:pPr>
            <a:r>
              <a:rPr lang="en-US" b="1">
                <a:sym typeface="Arial"/>
              </a:rPr>
              <a:t>Emission Factors:</a:t>
            </a:r>
            <a:endParaRPr lang="en-US" sz="1000"/>
          </a:p>
          <a:p>
            <a:pPr marL="127000" indent="0">
              <a:spcBef>
                <a:spcPts val="1000"/>
              </a:spcBef>
              <a:buNone/>
            </a:pPr>
            <a:r>
              <a:rPr lang="en-US">
                <a:sym typeface="Arial"/>
              </a:rPr>
              <a:t>Electricity</a:t>
            </a:r>
          </a:p>
          <a:p>
            <a:pPr lvl="1">
              <a:spcBef>
                <a:spcPts val="1000"/>
              </a:spcBef>
            </a:pPr>
            <a:r>
              <a:rPr lang="en-US">
                <a:latin typeface="+mn-lt"/>
                <a:sym typeface="Arial"/>
                <a:hlinkClick r:id="rId2"/>
              </a:rPr>
              <a:t>eGRID2020</a:t>
            </a:r>
            <a:r>
              <a:rPr lang="en-US">
                <a:latin typeface="+mn-lt"/>
                <a:sym typeface="Arial"/>
              </a:rPr>
              <a:t> (US EPA)</a:t>
            </a:r>
          </a:p>
          <a:p>
            <a:pPr lvl="1">
              <a:spcBef>
                <a:spcPts val="1000"/>
              </a:spcBef>
            </a:pPr>
            <a:r>
              <a:rPr lang="en-US">
                <a:latin typeface="+mn-lt"/>
                <a:sym typeface="Arial"/>
                <a:hlinkClick r:id="rId3"/>
              </a:rPr>
              <a:t>International Electricity Emission Factors by Country </a:t>
            </a:r>
            <a:r>
              <a:rPr lang="en-US">
                <a:latin typeface="+mn-lt"/>
                <a:sym typeface="Arial"/>
              </a:rPr>
              <a:t>(IEA)</a:t>
            </a:r>
            <a:endParaRPr lang="en-US">
              <a:latin typeface="+mn-lt"/>
            </a:endParaRPr>
          </a:p>
          <a:p>
            <a:pPr marL="127000" indent="0">
              <a:spcBef>
                <a:spcPts val="1000"/>
              </a:spcBef>
              <a:buNone/>
            </a:pPr>
            <a:r>
              <a:rPr lang="en-US">
                <a:sym typeface="Arial"/>
              </a:rPr>
              <a:t>Combustion</a:t>
            </a:r>
          </a:p>
          <a:p>
            <a:pPr lvl="1">
              <a:spcBef>
                <a:spcPts val="1000"/>
              </a:spcBef>
            </a:pPr>
            <a:r>
              <a:rPr lang="en-US">
                <a:latin typeface="+mn-lt"/>
                <a:sym typeface="Arial"/>
                <a:hlinkClick r:id="rId4"/>
              </a:rPr>
              <a:t>Emission Factor Hub 2022</a:t>
            </a:r>
            <a:r>
              <a:rPr lang="en-US">
                <a:latin typeface="+mn-lt"/>
                <a:sym typeface="Arial"/>
              </a:rPr>
              <a:t> (US EPA)</a:t>
            </a:r>
          </a:p>
          <a:p>
            <a:pPr lvl="1">
              <a:spcBef>
                <a:spcPts val="1000"/>
              </a:spcBef>
            </a:pPr>
            <a:r>
              <a:rPr lang="en-US">
                <a:latin typeface="+mn-lt"/>
                <a:sym typeface="Arial"/>
                <a:hlinkClick r:id="rId5"/>
              </a:rPr>
              <a:t>Guidelines for National Greenhouse Gas Inventories </a:t>
            </a:r>
            <a:r>
              <a:rPr lang="en-US">
                <a:latin typeface="+mn-lt"/>
                <a:sym typeface="Arial"/>
              </a:rPr>
              <a:t>(IPCC)</a:t>
            </a:r>
            <a:endParaRPr lang="en-US">
              <a:latin typeface="+mn-lt"/>
            </a:endParaRPr>
          </a:p>
          <a:p>
            <a:endParaRPr lang="en-US">
              <a:sym typeface="Arial"/>
            </a:endParaRPr>
          </a:p>
        </p:txBody>
      </p:sp>
      <p:sp>
        <p:nvSpPr>
          <p:cNvPr id="8" name="Shape 724">
            <a:extLst>
              <a:ext uri="{FF2B5EF4-FFF2-40B4-BE49-F238E27FC236}">
                <a16:creationId xmlns:a16="http://schemas.microsoft.com/office/drawing/2014/main" id="{0E395508-B3C7-CE9E-98ED-3807D12A9099}"/>
              </a:ext>
            </a:extLst>
          </p:cNvPr>
          <p:cNvSpPr/>
          <p:nvPr/>
        </p:nvSpPr>
        <p:spPr>
          <a:xfrm>
            <a:off x="680720" y="1080936"/>
            <a:ext cx="9309905" cy="351623"/>
          </a:xfrm>
          <a:prstGeom prst="rect">
            <a:avLst/>
          </a:prstGeom>
          <a:noFill/>
          <a:ln>
            <a:noFill/>
          </a:ln>
        </p:spPr>
        <p:txBody>
          <a:bodyPr spcFirstLastPara="1" wrap="square" lIns="91425" tIns="45700" rIns="91425" bIns="45700" anchor="t" anchorCtr="0">
            <a:noAutofit/>
          </a:bodyPr>
          <a:lstStyle/>
          <a:p>
            <a:r>
              <a:rPr lang="en" sz="1400" i="1" dirty="0">
                <a:ea typeface="Arial"/>
                <a:cs typeface="Arial"/>
                <a:sym typeface="Arial"/>
              </a:rPr>
              <a:t>GHG emissions are measured in mass of carbon dioxide equivalents (CO</a:t>
            </a:r>
            <a:r>
              <a:rPr lang="en" sz="1400" i="1" baseline="-25000" dirty="0">
                <a:ea typeface="Arial"/>
                <a:cs typeface="Arial"/>
                <a:sym typeface="Arial"/>
              </a:rPr>
              <a:t>2</a:t>
            </a:r>
            <a:r>
              <a:rPr lang="en" sz="1400" i="1" dirty="0">
                <a:ea typeface="Arial"/>
                <a:cs typeface="Arial"/>
                <a:sym typeface="Arial"/>
              </a:rPr>
              <a:t>e)</a:t>
            </a:r>
            <a:endParaRPr dirty="0"/>
          </a:p>
        </p:txBody>
      </p:sp>
      <p:sp>
        <p:nvSpPr>
          <p:cNvPr id="9" name="Shape 722">
            <a:extLst>
              <a:ext uri="{FF2B5EF4-FFF2-40B4-BE49-F238E27FC236}">
                <a16:creationId xmlns:a16="http://schemas.microsoft.com/office/drawing/2014/main" id="{3AC14D38-DA34-40B6-EE37-65EBC9E4227F}"/>
              </a:ext>
            </a:extLst>
          </p:cNvPr>
          <p:cNvSpPr txBox="1">
            <a:spLocks/>
          </p:cNvSpPr>
          <p:nvPr/>
        </p:nvSpPr>
        <p:spPr>
          <a:xfrm>
            <a:off x="6613860" y="1850174"/>
            <a:ext cx="4226953" cy="2955600"/>
          </a:xfrm>
          <a:prstGeom prst="rect">
            <a:avLst/>
          </a:prstGeom>
          <a:noFill/>
          <a:ln>
            <a:noFill/>
          </a:ln>
        </p:spPr>
        <p:txBody>
          <a:bodyPr spcFirstLastPara="1" wrap="square" lIns="91425" tIns="91425" rIns="91425" bIns="91425" anchor="t" anchorCtr="0">
            <a:noAutofit/>
          </a:bodyPr>
          <a:lstStyle>
            <a:defPPr>
              <a:defRPr lang="en-US"/>
            </a:defPPr>
            <a:lvl1pPr marL="457200" indent="-330200" defTabSz="914400" eaLnBrk="1" fontAlgn="auto" latinLnBrk="0" hangingPunct="1">
              <a:lnSpc>
                <a:spcPct val="100000"/>
              </a:lnSpc>
              <a:spcBef>
                <a:spcPts val="0"/>
              </a:spcBef>
              <a:spcAft>
                <a:spcPts val="0"/>
              </a:spcAft>
              <a:buClrTx/>
              <a:buSzPts val="1600"/>
              <a:buFont typeface="Arial"/>
              <a:buChar char="●"/>
              <a:defRPr sz="1600" b="0">
                <a:solidFill>
                  <a:schemeClr val="dk1"/>
                </a:solidFill>
                <a:latin typeface="+mn-lt"/>
                <a:ea typeface="Arial"/>
                <a:cs typeface="Arial"/>
              </a:defRPr>
            </a:lvl1pPr>
            <a:lvl2pPr indent="-228600" defTabSz="914400" eaLnBrk="1" latinLnBrk="0" hangingPunct="1">
              <a:lnSpc>
                <a:spcPct val="100000"/>
              </a:lnSpc>
              <a:spcBef>
                <a:spcPts val="0"/>
              </a:spcBef>
              <a:spcAft>
                <a:spcPts val="0"/>
              </a:spcAft>
              <a:buClrTx/>
              <a:buFont typeface="Arial" charset="0"/>
              <a:buChar char="•"/>
              <a:tabLst/>
              <a:defRPr sz="1600" b="0">
                <a:latin typeface="Calibri"/>
                <a:cs typeface="Calibri"/>
              </a:defRPr>
            </a:lvl2pPr>
            <a:lvl3pPr marL="687388" indent="-227013" defTabSz="914400" eaLnBrk="1" latinLnBrk="0" hangingPunct="1">
              <a:lnSpc>
                <a:spcPct val="100000"/>
              </a:lnSpc>
              <a:spcBef>
                <a:spcPts val="0"/>
              </a:spcBef>
              <a:spcAft>
                <a:spcPts val="0"/>
              </a:spcAft>
              <a:buClrTx/>
              <a:buSzPct val="100000"/>
              <a:buFont typeface=".AppleSystemUIFont" charset="-120"/>
              <a:buChar char="–"/>
              <a:tabLst/>
              <a:defRPr sz="1600" b="0">
                <a:latin typeface="Calibri"/>
                <a:cs typeface="Calibri"/>
              </a:defRPr>
            </a:lvl3pPr>
            <a:lvl4pPr marL="912813" indent="-225425" defTabSz="914400" eaLnBrk="1" latinLnBrk="0" hangingPunct="1">
              <a:lnSpc>
                <a:spcPct val="100000"/>
              </a:lnSpc>
              <a:spcBef>
                <a:spcPts val="0"/>
              </a:spcBef>
              <a:spcAft>
                <a:spcPts val="0"/>
              </a:spcAft>
              <a:buClrTx/>
              <a:buSzPct val="85000"/>
              <a:buFont typeface="Wingdings" charset="2"/>
              <a:buChar char="§"/>
              <a:tabLst/>
              <a:defRPr sz="1600" b="0">
                <a:latin typeface="Calibri"/>
                <a:cs typeface="Calibri"/>
              </a:defRPr>
            </a:lvl4pPr>
            <a:lvl5pPr marL="1144588" indent="-230188" defTabSz="914400" eaLnBrk="1" latinLnBrk="0" hangingPunct="1">
              <a:lnSpc>
                <a:spcPct val="100000"/>
              </a:lnSpc>
              <a:spcBef>
                <a:spcPts val="0"/>
              </a:spcBef>
              <a:spcAft>
                <a:spcPts val="0"/>
              </a:spcAft>
              <a:buClrTx/>
              <a:buFont typeface=".AppleSystemUIFont" charset="-120"/>
              <a:buChar char="-"/>
              <a:tabLst/>
              <a:defRPr sz="1600" b="0">
                <a:latin typeface="Calibri"/>
                <a:cs typeface="Calibri"/>
              </a:defRPr>
            </a:lvl5pPr>
            <a:lvl6pPr marL="1147762" indent="0">
              <a:lnSpc>
                <a:spcPct val="114000"/>
              </a:lnSpc>
              <a:spcBef>
                <a:spcPts val="600"/>
              </a:spcBef>
              <a:spcAft>
                <a:spcPts val="600"/>
              </a:spcAft>
              <a:buClr>
                <a:schemeClr val="tx1"/>
              </a:buClr>
              <a:buFont typeface="Arial"/>
              <a:buNone/>
              <a:tabLst/>
              <a:defRPr sz="1600" b="0">
                <a:latin typeface="+mn-lt"/>
                <a:cs typeface="+mn-cs"/>
              </a:defRPr>
            </a:lvl6pPr>
            <a:lvl7pPr marL="1374775" indent="0">
              <a:lnSpc>
                <a:spcPct val="114000"/>
              </a:lnSpc>
              <a:spcBef>
                <a:spcPts val="600"/>
              </a:spcBef>
              <a:spcAft>
                <a:spcPts val="600"/>
              </a:spcAft>
              <a:buClr>
                <a:schemeClr val="tx1"/>
              </a:buClr>
              <a:buFont typeface="Arial"/>
              <a:buNone/>
              <a:tabLst/>
              <a:defRPr sz="1600" b="0" baseline="0">
                <a:latin typeface="+mn-lt"/>
                <a:cs typeface="+mn-cs"/>
              </a:defRPr>
            </a:lvl7pPr>
            <a:lvl8pPr marL="1601788" indent="0">
              <a:lnSpc>
                <a:spcPct val="114000"/>
              </a:lnSpc>
              <a:spcBef>
                <a:spcPts val="600"/>
              </a:spcBef>
              <a:spcAft>
                <a:spcPts val="600"/>
              </a:spcAft>
              <a:buClr>
                <a:schemeClr val="tx1"/>
              </a:buClr>
              <a:buFont typeface="Arial"/>
              <a:buNone/>
              <a:tabLst/>
              <a:defRPr sz="1600" b="0" baseline="0">
                <a:latin typeface="+mn-lt"/>
                <a:cs typeface="+mn-cs"/>
              </a:defRPr>
            </a:lvl8pPr>
            <a:lvl9pPr marL="1828800" indent="0">
              <a:lnSpc>
                <a:spcPct val="114000"/>
              </a:lnSpc>
              <a:spcBef>
                <a:spcPts val="600"/>
              </a:spcBef>
              <a:spcAft>
                <a:spcPts val="600"/>
              </a:spcAft>
              <a:buClr>
                <a:schemeClr val="tx1"/>
              </a:buClr>
              <a:buFont typeface="Arial"/>
              <a:buNone/>
              <a:tabLst/>
              <a:defRPr sz="1600" b="0" baseline="0">
                <a:latin typeface="+mn-lt"/>
                <a:cs typeface="+mn-cs"/>
              </a:defRPr>
            </a:lvl9pPr>
          </a:lstStyle>
          <a:p>
            <a:pPr marL="127000" indent="0">
              <a:buNone/>
            </a:pPr>
            <a:r>
              <a:rPr lang="en-US" b="1" dirty="0">
                <a:sym typeface="Arial"/>
              </a:rPr>
              <a:t>Global Warming Potentials (GWPs):</a:t>
            </a:r>
            <a:endParaRPr lang="en-US" sz="1000" dirty="0"/>
          </a:p>
          <a:p>
            <a:pPr marL="127000" indent="0">
              <a:spcBef>
                <a:spcPts val="1000"/>
              </a:spcBef>
              <a:buNone/>
            </a:pPr>
            <a:r>
              <a:rPr lang="en-US" dirty="0">
                <a:sym typeface="Arial"/>
              </a:rPr>
              <a:t>Compares amount of heat trapped by a given mass of a GHG to amount of heat trapped by similar mass of CO</a:t>
            </a:r>
            <a:r>
              <a:rPr lang="en-US" baseline="-25000" dirty="0">
                <a:sym typeface="Arial"/>
              </a:rPr>
              <a:t>2</a:t>
            </a:r>
          </a:p>
          <a:p>
            <a:pPr lvl="1">
              <a:spcBef>
                <a:spcPts val="1000"/>
              </a:spcBef>
            </a:pPr>
            <a:r>
              <a:rPr lang="en-US" dirty="0">
                <a:latin typeface="+mn-lt"/>
                <a:sym typeface="Arial"/>
              </a:rPr>
              <a:t>Converts mass of various gases to mass of CO</a:t>
            </a:r>
            <a:r>
              <a:rPr lang="en-US" baseline="-25000" dirty="0">
                <a:latin typeface="+mn-lt"/>
                <a:sym typeface="Arial"/>
              </a:rPr>
              <a:t>2</a:t>
            </a:r>
            <a:r>
              <a:rPr lang="en-US" dirty="0">
                <a:latin typeface="+mn-lt"/>
                <a:sym typeface="Arial"/>
              </a:rPr>
              <a:t>e</a:t>
            </a:r>
          </a:p>
          <a:p>
            <a:pPr lvl="1">
              <a:spcBef>
                <a:spcPts val="1000"/>
              </a:spcBef>
            </a:pPr>
            <a:r>
              <a:rPr lang="en-US" dirty="0">
                <a:latin typeface="+mn-lt"/>
                <a:sym typeface="Arial"/>
              </a:rPr>
              <a:t>Recommend using 100-year GWPs from IPCC Fourth Assessment Report (AR5)</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47A6B0-59DF-3389-5B98-41695B21BB56}"/>
                  </a:ext>
                </a:extLst>
              </p:cNvPr>
              <p:cNvSpPr/>
              <p:nvPr/>
            </p:nvSpPr>
            <p:spPr>
              <a:xfrm>
                <a:off x="1558925" y="5313205"/>
                <a:ext cx="4160520" cy="927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100" i="1" smtClean="0">
                          <a:solidFill>
                            <a:schemeClr val="bg1"/>
                          </a:solidFill>
                          <a:latin typeface="Cambria Math" panose="02040503050406030204" pitchFamily="18" charset="0"/>
                        </a:rPr>
                        <m:t>𝑀𝑒𝑡𝑟𝑖𝑐</m:t>
                      </m:r>
                      <m:r>
                        <a:rPr lang="en-US" sz="1100" i="1" smtClean="0">
                          <a:solidFill>
                            <a:schemeClr val="bg1"/>
                          </a:solidFill>
                          <a:latin typeface="Cambria Math" panose="02040503050406030204" pitchFamily="18" charset="0"/>
                        </a:rPr>
                        <m:t> </m:t>
                      </m:r>
                      <m:r>
                        <a:rPr lang="en-US" sz="1100" i="1" smtClean="0">
                          <a:solidFill>
                            <a:schemeClr val="bg1"/>
                          </a:solidFill>
                          <a:latin typeface="Cambria Math" panose="02040503050406030204" pitchFamily="18" charset="0"/>
                        </a:rPr>
                        <m:t>𝑇𝑜𝑛𝑠</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𝐶𝑂</m:t>
                          </m:r>
                        </m:e>
                        <m:sub>
                          <m:r>
                            <a:rPr lang="en-US" sz="1100" i="1">
                              <a:solidFill>
                                <a:schemeClr val="bg1"/>
                              </a:solidFill>
                              <a:latin typeface="Cambria Math" panose="02040503050406030204" pitchFamily="18" charset="0"/>
                            </a:rPr>
                            <m:t>2</m:t>
                          </m:r>
                        </m:sub>
                      </m:sSub>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𝐸𝑚𝑖𝑠𝑠𝑖𝑜𝑛𝑠</m:t>
                      </m:r>
                      <m:r>
                        <a:rPr lang="en-US" sz="1100" i="1">
                          <a:solidFill>
                            <a:schemeClr val="bg1"/>
                          </a:solidFill>
                          <a:latin typeface="Cambria Math" panose="02040503050406030204" pitchFamily="18" charset="0"/>
                        </a:rPr>
                        <m:t>=</m:t>
                      </m:r>
                      <m:r>
                        <a:rPr lang="en-US" sz="1100" i="1">
                          <a:solidFill>
                            <a:schemeClr val="bg1"/>
                          </a:solidFill>
                          <a:latin typeface="Cambria Math" panose="02040503050406030204" pitchFamily="18" charset="0"/>
                        </a:rPr>
                        <m:t>𝐸𝑙𝑒𝑐𝑡𝑟𝑖𝑐𝑖𝑡𝑦</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𝑈𝑠𝑒</m:t>
                      </m:r>
                      <m:r>
                        <a:rPr lang="en-US" sz="1100" i="1">
                          <a:solidFill>
                            <a:schemeClr val="bg1"/>
                          </a:solidFill>
                          <a:latin typeface="Cambria Math" panose="02040503050406030204" pitchFamily="18" charset="0"/>
                        </a:rPr>
                        <m:t> </m:t>
                      </m:r>
                      <m:d>
                        <m:dPr>
                          <m:ctrlPr>
                            <a:rPr lang="en-US" sz="1100" i="1">
                              <a:solidFill>
                                <a:schemeClr val="bg1"/>
                              </a:solidFill>
                              <a:latin typeface="Cambria Math" panose="02040503050406030204" pitchFamily="18" charset="0"/>
                            </a:rPr>
                          </m:ctrlPr>
                        </m:dPr>
                        <m:e>
                          <m:r>
                            <a:rPr lang="en-US" sz="1100" i="1">
                              <a:solidFill>
                                <a:schemeClr val="bg1"/>
                              </a:solidFill>
                              <a:latin typeface="Cambria Math" panose="02040503050406030204" pitchFamily="18" charset="0"/>
                            </a:rPr>
                            <m:t>𝑀𝑊h</m:t>
                          </m:r>
                        </m:e>
                      </m:d>
                      <m:r>
                        <a:rPr lang="en-US" sz="1100">
                          <a:solidFill>
                            <a:schemeClr val="bg1"/>
                          </a:solidFill>
                          <a:latin typeface="Cambria Math" panose="02040503050406030204" pitchFamily="18" charset="0"/>
                        </a:rPr>
                        <m:t>×</m:t>
                      </m:r>
                      <m:r>
                        <a:rPr lang="en-US" sz="1100" i="1">
                          <a:solidFill>
                            <a:schemeClr val="bg1"/>
                          </a:solidFill>
                          <a:latin typeface="Cambria Math" panose="02040503050406030204" pitchFamily="18" charset="0"/>
                        </a:rPr>
                        <m:t>𝐸𝑚𝑖𝑠𝑠𝑖𝑜𝑛</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𝐹𝑎𝑐𝑡𝑜𝑟</m:t>
                      </m:r>
                      <m:d>
                        <m:dPr>
                          <m:ctrlPr>
                            <a:rPr lang="en-US" sz="1100" i="1">
                              <a:solidFill>
                                <a:schemeClr val="bg1"/>
                              </a:solidFill>
                              <a:latin typeface="Cambria Math" panose="02040503050406030204" pitchFamily="18" charset="0"/>
                            </a:rPr>
                          </m:ctrlPr>
                        </m:dPr>
                        <m:e>
                          <m:f>
                            <m:fPr>
                              <m:ctrlPr>
                                <a:rPr lang="en-US" sz="1100" i="1">
                                  <a:solidFill>
                                    <a:schemeClr val="bg1"/>
                                  </a:solidFill>
                                  <a:latin typeface="Cambria Math" panose="02040503050406030204" pitchFamily="18" charset="0"/>
                                </a:rPr>
                              </m:ctrlPr>
                            </m:fPr>
                            <m:num>
                              <m:r>
                                <a:rPr lang="en-US" sz="1100" i="1">
                                  <a:solidFill>
                                    <a:schemeClr val="bg1"/>
                                  </a:solidFill>
                                  <a:latin typeface="Cambria Math" panose="02040503050406030204" pitchFamily="18" charset="0"/>
                                </a:rPr>
                                <m:t>𝑀𝑒𝑡𝑟𝑖𝑐</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𝑇𝑜𝑛𝑠</m:t>
                              </m:r>
                              <m:r>
                                <a:rPr lang="en-US" sz="1100" i="1">
                                  <a:solidFill>
                                    <a:schemeClr val="bg1"/>
                                  </a:solidFill>
                                  <a:latin typeface="Cambria Math" panose="02040503050406030204" pitchFamily="18" charset="0"/>
                                </a:rPr>
                                <m:t> </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𝐶𝑂</m:t>
                                  </m:r>
                                </m:e>
                                <m:sub>
                                  <m:r>
                                    <a:rPr lang="en-US" sz="1100" i="1">
                                      <a:solidFill>
                                        <a:schemeClr val="bg1"/>
                                      </a:solidFill>
                                      <a:latin typeface="Cambria Math" panose="02040503050406030204" pitchFamily="18" charset="0"/>
                                    </a:rPr>
                                    <m:t>2</m:t>
                                  </m:r>
                                </m:sub>
                              </m:sSub>
                            </m:num>
                            <m:den>
                              <m:r>
                                <a:rPr lang="en-US" sz="1100" i="1">
                                  <a:solidFill>
                                    <a:schemeClr val="bg1"/>
                                  </a:solidFill>
                                  <a:latin typeface="Cambria Math" panose="02040503050406030204" pitchFamily="18" charset="0"/>
                                </a:rPr>
                                <m:t>𝑀𝑊h</m:t>
                              </m:r>
                            </m:den>
                          </m:f>
                        </m:e>
                      </m:d>
                    </m:oMath>
                  </m:oMathPara>
                </a14:m>
                <a:endParaRPr lang="en-US" sz="1100">
                  <a:solidFill>
                    <a:schemeClr val="bg1"/>
                  </a:solidFill>
                  <a:latin typeface="+mj-lt"/>
                </a:endParaRPr>
              </a:p>
            </p:txBody>
          </p:sp>
        </mc:Choice>
        <mc:Fallback xmlns="">
          <p:sp>
            <p:nvSpPr>
              <p:cNvPr id="10" name="Rectangle 9">
                <a:extLst>
                  <a:ext uri="{FF2B5EF4-FFF2-40B4-BE49-F238E27FC236}">
                    <a16:creationId xmlns:a16="http://schemas.microsoft.com/office/drawing/2014/main" id="{5547A6B0-59DF-3389-5B98-41695B21BB56}"/>
                  </a:ext>
                </a:extLst>
              </p:cNvPr>
              <p:cNvSpPr>
                <a:spLocks noRot="1" noChangeAspect="1" noMove="1" noResize="1" noEditPoints="1" noAdjustHandles="1" noChangeArrowheads="1" noChangeShapeType="1" noTextEdit="1"/>
              </p:cNvSpPr>
              <p:nvPr/>
            </p:nvSpPr>
            <p:spPr>
              <a:xfrm>
                <a:off x="1558925" y="5313205"/>
                <a:ext cx="4160520" cy="92771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58643C3-A46A-58CF-7544-24073C499DF3}"/>
                  </a:ext>
                </a:extLst>
              </p:cNvPr>
              <p:cNvSpPr/>
              <p:nvPr/>
            </p:nvSpPr>
            <p:spPr>
              <a:xfrm>
                <a:off x="6803369" y="5313205"/>
                <a:ext cx="4160520" cy="927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100" i="1" smtClean="0">
                          <a:solidFill>
                            <a:schemeClr val="bg1"/>
                          </a:solidFill>
                          <a:latin typeface="Cambria Math" panose="02040503050406030204" pitchFamily="18" charset="0"/>
                        </a:rPr>
                        <m:t>𝑀𝑒𝑡𝑟𝑖𝑐</m:t>
                      </m:r>
                      <m:r>
                        <a:rPr lang="en-US" sz="1100" i="1" smtClean="0">
                          <a:solidFill>
                            <a:schemeClr val="bg1"/>
                          </a:solidFill>
                          <a:latin typeface="Cambria Math" panose="02040503050406030204" pitchFamily="18" charset="0"/>
                        </a:rPr>
                        <m:t> </m:t>
                      </m:r>
                      <m:r>
                        <a:rPr lang="en-US" sz="1100" i="1" smtClean="0">
                          <a:solidFill>
                            <a:schemeClr val="bg1"/>
                          </a:solidFill>
                          <a:latin typeface="Cambria Math" panose="02040503050406030204" pitchFamily="18" charset="0"/>
                        </a:rPr>
                        <m:t>𝑇𝑜𝑛𝑠</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𝐶𝑂</m:t>
                          </m:r>
                        </m:e>
                        <m:sub>
                          <m:r>
                            <a:rPr lang="en-US" sz="1100" i="1">
                              <a:solidFill>
                                <a:schemeClr val="bg1"/>
                              </a:solidFill>
                              <a:latin typeface="Cambria Math" panose="02040503050406030204" pitchFamily="18" charset="0"/>
                            </a:rPr>
                            <m:t>2</m:t>
                          </m:r>
                        </m:sub>
                      </m:sSub>
                      <m:r>
                        <a:rPr lang="en-US" sz="1100" i="1">
                          <a:solidFill>
                            <a:schemeClr val="bg1"/>
                          </a:solidFill>
                          <a:latin typeface="Cambria Math" panose="02040503050406030204" pitchFamily="18" charset="0"/>
                        </a:rPr>
                        <m:t>𝑒</m:t>
                      </m:r>
                      <m:r>
                        <a:rPr lang="en-US" sz="1100" i="1">
                          <a:solidFill>
                            <a:schemeClr val="bg1"/>
                          </a:solidFill>
                          <a:latin typeface="Cambria Math" panose="02040503050406030204" pitchFamily="18" charset="0"/>
                        </a:rPr>
                        <m:t> =</m:t>
                      </m:r>
                    </m:oMath>
                  </m:oMathPara>
                </a14:m>
                <a:endParaRPr lang="en-US" sz="1100" i="1">
                  <a:solidFill>
                    <a:schemeClr val="bg1"/>
                  </a:solidFill>
                  <a:latin typeface="Cambria Math" panose="02040503050406030204" pitchFamily="18" charset="0"/>
                </a:endParaRPr>
              </a:p>
              <a:p>
                <a:pPr algn="ctr"/>
                <a14:m>
                  <m:oMath xmlns:m="http://schemas.openxmlformats.org/officeDocument/2006/math">
                    <m:d>
                      <m:dPr>
                        <m:ctrlPr>
                          <a:rPr lang="en-US" sz="1100" i="1">
                            <a:solidFill>
                              <a:schemeClr val="bg1"/>
                            </a:solidFill>
                            <a:latin typeface="Cambria Math" panose="02040503050406030204" pitchFamily="18" charset="0"/>
                          </a:rPr>
                        </m:ctrlPr>
                      </m:dPr>
                      <m:e>
                        <m:r>
                          <a:rPr lang="en-US" sz="1100" i="1">
                            <a:solidFill>
                              <a:schemeClr val="bg1"/>
                            </a:solidFill>
                            <a:latin typeface="Cambria Math" panose="02040503050406030204" pitchFamily="18" charset="0"/>
                          </a:rPr>
                          <m:t>𝑀𝑒𝑡𝑟𝑖𝑐</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𝑇𝑜𝑛𝑠</m:t>
                        </m:r>
                        <m:r>
                          <a:rPr lang="en-US" sz="1100" i="1">
                            <a:solidFill>
                              <a:schemeClr val="bg1"/>
                            </a:solidFill>
                            <a:latin typeface="Cambria Math" panose="02040503050406030204" pitchFamily="18" charset="0"/>
                          </a:rPr>
                          <m:t> </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𝐶𝑂</m:t>
                            </m:r>
                          </m:e>
                          <m:sub>
                            <m:r>
                              <a:rPr lang="en-US" sz="1100" i="1">
                                <a:solidFill>
                                  <a:schemeClr val="bg1"/>
                                </a:solidFill>
                                <a:latin typeface="Cambria Math" panose="02040503050406030204" pitchFamily="18" charset="0"/>
                              </a:rPr>
                              <m:t>2</m:t>
                            </m:r>
                          </m:sub>
                        </m:sSub>
                      </m:e>
                    </m:d>
                    <m:r>
                      <a:rPr lang="en-US" sz="1100">
                        <a:solidFill>
                          <a:schemeClr val="bg1"/>
                        </a:solidFill>
                        <a:latin typeface="Cambria Math" panose="02040503050406030204" pitchFamily="18" charset="0"/>
                      </a:rPr>
                      <m:t>+(</m:t>
                    </m:r>
                    <m:r>
                      <a:rPr lang="en-US" sz="1100" i="1">
                        <a:solidFill>
                          <a:schemeClr val="bg1"/>
                        </a:solidFill>
                        <a:latin typeface="Cambria Math" panose="02040503050406030204" pitchFamily="18" charset="0"/>
                      </a:rPr>
                      <m:t>𝑀𝑒𝑡𝑟𝑖𝑐</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𝑇𝑜𝑛𝑠</m:t>
                    </m:r>
                    <m:r>
                      <a:rPr lang="en-US" sz="1100" i="1">
                        <a:solidFill>
                          <a:schemeClr val="bg1"/>
                        </a:solidFill>
                        <a:latin typeface="Cambria Math" panose="02040503050406030204" pitchFamily="18" charset="0"/>
                      </a:rPr>
                      <m:t> </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𝐶𝐻</m:t>
                        </m:r>
                      </m:e>
                      <m:sub>
                        <m:r>
                          <a:rPr lang="en-US" sz="1100" i="1">
                            <a:solidFill>
                              <a:schemeClr val="bg1"/>
                            </a:solidFill>
                            <a:latin typeface="Cambria Math" panose="02040503050406030204" pitchFamily="18" charset="0"/>
                          </a:rPr>
                          <m:t>4</m:t>
                        </m:r>
                      </m:sub>
                    </m:sSub>
                    <m:r>
                      <a:rPr lang="en-US" sz="1100" i="1">
                        <a:solidFill>
                          <a:schemeClr val="bg1"/>
                        </a:solidFill>
                        <a:latin typeface="Cambria Math" panose="02040503050406030204" pitchFamily="18" charset="0"/>
                        <a:ea typeface="Cambria Math" panose="02040503050406030204" pitchFamily="18" charset="0"/>
                      </a:rPr>
                      <m:t>×</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𝐶𝐻</m:t>
                        </m:r>
                      </m:e>
                      <m:sub>
                        <m:r>
                          <a:rPr lang="en-US" sz="1100" i="1">
                            <a:solidFill>
                              <a:schemeClr val="bg1"/>
                            </a:solidFill>
                            <a:latin typeface="Cambria Math" panose="02040503050406030204" pitchFamily="18" charset="0"/>
                          </a:rPr>
                          <m:t>4</m:t>
                        </m:r>
                      </m:sub>
                    </m:sSub>
                  </m:oMath>
                </a14:m>
                <a:r>
                  <a:rPr lang="en-US" sz="1100">
                    <a:solidFill>
                      <a:schemeClr val="bg1"/>
                    </a:solidFill>
                    <a:latin typeface="+mj-lt"/>
                  </a:rPr>
                  <a:t> </a:t>
                </a:r>
                <a:r>
                  <a:rPr lang="en-US" sz="1100">
                    <a:solidFill>
                      <a:schemeClr val="bg1"/>
                    </a:solidFill>
                    <a:latin typeface="Cambria Math" panose="02040503050406030204" pitchFamily="18" charset="0"/>
                    <a:ea typeface="Cambria Math" panose="02040503050406030204" pitchFamily="18" charset="0"/>
                  </a:rPr>
                  <a:t>GWP)</a:t>
                </a:r>
                <a:r>
                  <a:rPr lang="en-US" sz="1100">
                    <a:solidFill>
                      <a:schemeClr val="bg1"/>
                    </a:solidFill>
                  </a:rPr>
                  <a:t> </a:t>
                </a:r>
                <a14:m>
                  <m:oMath xmlns:m="http://schemas.openxmlformats.org/officeDocument/2006/math">
                    <m:r>
                      <a:rPr lang="en-US" sz="1100">
                        <a:solidFill>
                          <a:schemeClr val="bg1"/>
                        </a:solidFill>
                        <a:latin typeface="Cambria Math" panose="02040503050406030204" pitchFamily="18" charset="0"/>
                      </a:rPr>
                      <m:t>+(</m:t>
                    </m:r>
                    <m:r>
                      <a:rPr lang="en-US" sz="1100" i="1">
                        <a:solidFill>
                          <a:schemeClr val="bg1"/>
                        </a:solidFill>
                        <a:latin typeface="Cambria Math" panose="02040503050406030204" pitchFamily="18" charset="0"/>
                      </a:rPr>
                      <m:t>𝑀𝑒𝑡𝑟𝑖𝑐</m:t>
                    </m:r>
                    <m:r>
                      <a:rPr lang="en-US" sz="1100" i="1">
                        <a:solidFill>
                          <a:schemeClr val="bg1"/>
                        </a:solidFill>
                        <a:latin typeface="Cambria Math" panose="02040503050406030204" pitchFamily="18" charset="0"/>
                      </a:rPr>
                      <m:t> </m:t>
                    </m:r>
                    <m:r>
                      <a:rPr lang="en-US" sz="1100" i="1">
                        <a:solidFill>
                          <a:schemeClr val="bg1"/>
                        </a:solidFill>
                        <a:latin typeface="Cambria Math" panose="02040503050406030204" pitchFamily="18" charset="0"/>
                      </a:rPr>
                      <m:t>𝑇𝑜𝑛𝑠</m:t>
                    </m:r>
                    <m:r>
                      <a:rPr lang="en-US" sz="1100" i="1">
                        <a:solidFill>
                          <a:schemeClr val="bg1"/>
                        </a:solidFill>
                        <a:latin typeface="Cambria Math" panose="02040503050406030204" pitchFamily="18" charset="0"/>
                      </a:rPr>
                      <m:t> </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𝑁</m:t>
                        </m:r>
                      </m:e>
                      <m:sub>
                        <m:r>
                          <a:rPr lang="en-US" sz="1100" i="1">
                            <a:solidFill>
                              <a:schemeClr val="bg1"/>
                            </a:solidFill>
                            <a:latin typeface="Cambria Math" panose="02040503050406030204" pitchFamily="18" charset="0"/>
                          </a:rPr>
                          <m:t>2</m:t>
                        </m:r>
                      </m:sub>
                    </m:sSub>
                    <m:r>
                      <a:rPr lang="en-US" sz="1100" i="1">
                        <a:solidFill>
                          <a:schemeClr val="bg1"/>
                        </a:solidFill>
                        <a:latin typeface="Cambria Math" panose="02040503050406030204" pitchFamily="18" charset="0"/>
                      </a:rPr>
                      <m:t>𝑂</m:t>
                    </m:r>
                    <m:r>
                      <a:rPr lang="en-US" sz="1100" i="1">
                        <a:solidFill>
                          <a:schemeClr val="bg1"/>
                        </a:solidFill>
                        <a:latin typeface="Cambria Math" panose="02040503050406030204" pitchFamily="18" charset="0"/>
                        <a:ea typeface="Cambria Math" panose="02040503050406030204" pitchFamily="18" charset="0"/>
                      </a:rPr>
                      <m:t>×</m:t>
                    </m:r>
                    <m:sSub>
                      <m:sSubPr>
                        <m:ctrlPr>
                          <a:rPr lang="en-US" sz="1100" i="1">
                            <a:solidFill>
                              <a:schemeClr val="bg1"/>
                            </a:solidFill>
                            <a:latin typeface="Cambria Math" panose="02040503050406030204" pitchFamily="18" charset="0"/>
                          </a:rPr>
                        </m:ctrlPr>
                      </m:sSubPr>
                      <m:e>
                        <m:r>
                          <a:rPr lang="en-US" sz="1100" i="1">
                            <a:solidFill>
                              <a:schemeClr val="bg1"/>
                            </a:solidFill>
                            <a:latin typeface="Cambria Math" panose="02040503050406030204" pitchFamily="18" charset="0"/>
                          </a:rPr>
                          <m:t>𝑁</m:t>
                        </m:r>
                      </m:e>
                      <m:sub>
                        <m:r>
                          <a:rPr lang="en-US" sz="1100" i="1">
                            <a:solidFill>
                              <a:schemeClr val="bg1"/>
                            </a:solidFill>
                            <a:latin typeface="Cambria Math" panose="02040503050406030204" pitchFamily="18" charset="0"/>
                          </a:rPr>
                          <m:t>2</m:t>
                        </m:r>
                      </m:sub>
                    </m:sSub>
                    <m:r>
                      <a:rPr lang="en-US" sz="1100" i="1">
                        <a:solidFill>
                          <a:schemeClr val="bg1"/>
                        </a:solidFill>
                        <a:latin typeface="Cambria Math" panose="02040503050406030204" pitchFamily="18" charset="0"/>
                        <a:ea typeface="Cambria Math" panose="02040503050406030204" pitchFamily="18" charset="0"/>
                      </a:rPr>
                      <m:t>𝑂</m:t>
                    </m:r>
                  </m:oMath>
                </a14:m>
                <a:r>
                  <a:rPr lang="en-US" sz="1100">
                    <a:solidFill>
                      <a:schemeClr val="bg1"/>
                    </a:solidFill>
                    <a:latin typeface="Cambria Math" panose="02040503050406030204" pitchFamily="18" charset="0"/>
                    <a:ea typeface="Cambria Math" panose="02040503050406030204" pitchFamily="18" charset="0"/>
                  </a:rPr>
                  <a:t> GWP)</a:t>
                </a:r>
              </a:p>
            </p:txBody>
          </p:sp>
        </mc:Choice>
        <mc:Fallback xmlns="">
          <p:sp>
            <p:nvSpPr>
              <p:cNvPr id="11" name="Rectangle 10">
                <a:extLst>
                  <a:ext uri="{FF2B5EF4-FFF2-40B4-BE49-F238E27FC236}">
                    <a16:creationId xmlns:a16="http://schemas.microsoft.com/office/drawing/2014/main" id="{B58643C3-A46A-58CF-7544-24073C499DF3}"/>
                  </a:ext>
                </a:extLst>
              </p:cNvPr>
              <p:cNvSpPr>
                <a:spLocks noRot="1" noChangeAspect="1" noMove="1" noResize="1" noEditPoints="1" noAdjustHandles="1" noChangeArrowheads="1" noChangeShapeType="1" noTextEdit="1"/>
              </p:cNvSpPr>
              <p:nvPr/>
            </p:nvSpPr>
            <p:spPr>
              <a:xfrm>
                <a:off x="6803369" y="5313205"/>
                <a:ext cx="4160520" cy="927716"/>
              </a:xfrm>
              <a:prstGeom prst="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999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20E95A-3B48-C291-C660-807E8CB09F7F}"/>
              </a:ext>
            </a:extLst>
          </p:cNvPr>
          <p:cNvSpPr>
            <a:spLocks noGrp="1"/>
          </p:cNvSpPr>
          <p:nvPr>
            <p:ph type="sldNum" sz="quarter" idx="12"/>
          </p:nvPr>
        </p:nvSpPr>
        <p:spPr/>
        <p:txBody>
          <a:bodyPr/>
          <a:lstStyle/>
          <a:p>
            <a:fld id="{9FBBB179-F8D5-C345-885D-36A3B3A51673}" type="slidenum">
              <a:rPr lang="en-US" smtClean="0"/>
              <a:t>25</a:t>
            </a:fld>
            <a:endParaRPr lang="en-US"/>
          </a:p>
        </p:txBody>
      </p:sp>
      <p:sp>
        <p:nvSpPr>
          <p:cNvPr id="6" name="Title 2">
            <a:extLst>
              <a:ext uri="{FF2B5EF4-FFF2-40B4-BE49-F238E27FC236}">
                <a16:creationId xmlns:a16="http://schemas.microsoft.com/office/drawing/2014/main" id="{086ABDE2-5B95-38F7-75B2-B8875E7492A9}"/>
              </a:ext>
            </a:extLst>
          </p:cNvPr>
          <p:cNvSpPr txBox="1">
            <a:spLocks/>
          </p:cNvSpPr>
          <p:nvPr/>
        </p:nvSpPr>
        <p:spPr>
          <a:xfrm>
            <a:off x="193696" y="503209"/>
            <a:ext cx="11147405"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GHG Emissions Calculation Resources and Tools</a:t>
            </a:r>
          </a:p>
        </p:txBody>
      </p:sp>
      <p:sp>
        <p:nvSpPr>
          <p:cNvPr id="7" name="Text Placeholder 3">
            <a:extLst>
              <a:ext uri="{FF2B5EF4-FFF2-40B4-BE49-F238E27FC236}">
                <a16:creationId xmlns:a16="http://schemas.microsoft.com/office/drawing/2014/main" id="{CDC0111F-4598-5E8A-8B9F-2A379682F14A}"/>
              </a:ext>
            </a:extLst>
          </p:cNvPr>
          <p:cNvSpPr txBox="1">
            <a:spLocks/>
          </p:cNvSpPr>
          <p:nvPr/>
        </p:nvSpPr>
        <p:spPr>
          <a:xfrm>
            <a:off x="447041" y="1460500"/>
            <a:ext cx="10894060" cy="3365500"/>
          </a:xfrm>
          <a:prstGeom prst="rect">
            <a:avLst/>
          </a:prstGeom>
        </p:spPr>
        <p:txBody>
          <a:bodyPr lIns="91440"/>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a:spcBef>
                <a:spcPts val="1000"/>
              </a:spcBef>
              <a:spcAft>
                <a:spcPts val="1200"/>
              </a:spcAft>
            </a:pPr>
            <a:r>
              <a:rPr lang="en-US" dirty="0"/>
              <a:t>Calculating GHG emissions is a multi-step process; many tools can help to develop your GHG inventory.</a:t>
            </a:r>
          </a:p>
          <a:p>
            <a:pPr>
              <a:spcBef>
                <a:spcPts val="1000"/>
              </a:spcBef>
            </a:pPr>
            <a:r>
              <a:rPr lang="en-US" dirty="0">
                <a:sym typeface="Arial"/>
                <a:hlinkClick r:id="rId2"/>
              </a:rPr>
              <a:t>GHG Protocol standards and guidance</a:t>
            </a:r>
            <a:endParaRPr lang="en-US" dirty="0">
              <a:sym typeface="Arial"/>
            </a:endParaRPr>
          </a:p>
          <a:p>
            <a:pPr lvl="1">
              <a:spcBef>
                <a:spcPts val="1000"/>
              </a:spcBef>
            </a:pPr>
            <a:r>
              <a:rPr lang="en-US" dirty="0">
                <a:sym typeface="Arial"/>
              </a:rPr>
              <a:t>Guidance to companies preparing a corporate GHG emissions inventory</a:t>
            </a:r>
          </a:p>
          <a:p>
            <a:pPr lvl="1">
              <a:spcBef>
                <a:spcPts val="1000"/>
              </a:spcBef>
            </a:pPr>
            <a:r>
              <a:rPr lang="en-US" dirty="0">
                <a:sym typeface="Arial"/>
                <a:hlinkClick r:id="rId3"/>
              </a:rPr>
              <a:t>Corporate Accounting and Reporting Standard </a:t>
            </a:r>
            <a:r>
              <a:rPr lang="en-US" dirty="0">
                <a:sym typeface="Arial"/>
              </a:rPr>
              <a:t>and </a:t>
            </a:r>
            <a:r>
              <a:rPr lang="en-US" dirty="0">
                <a:sym typeface="Arial"/>
                <a:hlinkClick r:id="rId4"/>
              </a:rPr>
              <a:t>Scope 2 Guidance</a:t>
            </a:r>
            <a:endParaRPr lang="en-US" dirty="0">
              <a:sym typeface="Arial"/>
            </a:endParaRPr>
          </a:p>
          <a:p>
            <a:pPr lvl="1">
              <a:spcBef>
                <a:spcPts val="1000"/>
              </a:spcBef>
            </a:pPr>
            <a:r>
              <a:rPr lang="en-US" dirty="0">
                <a:sym typeface="Arial"/>
                <a:hlinkClick r:id="rId5"/>
              </a:rPr>
              <a:t>Corporate Value Chain (Scope 3) Standard</a:t>
            </a:r>
            <a:r>
              <a:rPr lang="en-US" dirty="0">
                <a:sym typeface="Arial"/>
                <a:hlinkClick r:id="rId6"/>
              </a:rPr>
              <a:t> </a:t>
            </a:r>
            <a:r>
              <a:rPr lang="en-US" dirty="0">
                <a:sym typeface="Arial"/>
              </a:rPr>
              <a:t>and </a:t>
            </a:r>
            <a:r>
              <a:rPr lang="en-US" dirty="0">
                <a:sym typeface="Arial"/>
                <a:hlinkClick r:id="rId6"/>
              </a:rPr>
              <a:t>Technical Calculation Guidance</a:t>
            </a:r>
            <a:endParaRPr lang="en-US" dirty="0">
              <a:sym typeface="Arial"/>
            </a:endParaRPr>
          </a:p>
          <a:p>
            <a:pPr>
              <a:spcBef>
                <a:spcPts val="2400"/>
              </a:spcBef>
            </a:pPr>
            <a:r>
              <a:rPr lang="en-US" dirty="0">
                <a:sym typeface="Arial"/>
                <a:hlinkClick r:id="rId7"/>
              </a:rPr>
              <a:t>EPA's Center for Corporate Climate Leadership</a:t>
            </a:r>
            <a:endParaRPr lang="en-US" dirty="0">
              <a:sym typeface="Arial"/>
            </a:endParaRPr>
          </a:p>
          <a:p>
            <a:pPr lvl="1">
              <a:spcBef>
                <a:spcPts val="1000"/>
              </a:spcBef>
            </a:pPr>
            <a:r>
              <a:rPr lang="en-US" dirty="0">
                <a:sym typeface="Arial"/>
              </a:rPr>
              <a:t>Resources for companies seeking to measure and manage GHG emissions</a:t>
            </a:r>
          </a:p>
          <a:p>
            <a:pPr lvl="1">
              <a:spcBef>
                <a:spcPts val="1000"/>
              </a:spcBef>
            </a:pPr>
            <a:r>
              <a:rPr lang="en-US" dirty="0">
                <a:sym typeface="Arial"/>
                <a:hlinkClick r:id="rId8"/>
              </a:rPr>
              <a:t>Simplified GHG Emissions Calculator</a:t>
            </a:r>
            <a:r>
              <a:rPr lang="en-US" dirty="0">
                <a:sym typeface="Arial"/>
              </a:rPr>
              <a:t>: tool to help small business and low emitter companies calculate annual GHG emissions</a:t>
            </a:r>
          </a:p>
          <a:p>
            <a:pPr marL="127000"/>
            <a:endParaRPr lang="en-US" dirty="0">
              <a:sym typeface="Arial"/>
            </a:endParaRPr>
          </a:p>
          <a:p>
            <a:endParaRPr lang="en-US" dirty="0"/>
          </a:p>
        </p:txBody>
      </p:sp>
    </p:spTree>
    <p:extLst>
      <p:ext uri="{BB962C8B-B14F-4D97-AF65-F5344CB8AC3E}">
        <p14:creationId xmlns:p14="http://schemas.microsoft.com/office/powerpoint/2010/main" val="365509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3BE300-E6CF-A054-9B32-E01F61215344}"/>
              </a:ext>
            </a:extLst>
          </p:cNvPr>
          <p:cNvSpPr>
            <a:spLocks noGrp="1"/>
          </p:cNvSpPr>
          <p:nvPr>
            <p:ph type="ctrTitle"/>
          </p:nvPr>
        </p:nvSpPr>
        <p:spPr/>
        <p:txBody>
          <a:bodyPr/>
          <a:lstStyle/>
          <a:p>
            <a:r>
              <a:rPr lang="en-US" dirty="0"/>
              <a:t>GHG Calculation and CDP Reporting</a:t>
            </a:r>
          </a:p>
        </p:txBody>
      </p:sp>
      <p:sp>
        <p:nvSpPr>
          <p:cNvPr id="7" name="Subtitle 6">
            <a:extLst>
              <a:ext uri="{FF2B5EF4-FFF2-40B4-BE49-F238E27FC236}">
                <a16:creationId xmlns:a16="http://schemas.microsoft.com/office/drawing/2014/main" id="{B2BE0328-2762-37A9-7467-28FB1D72DECA}"/>
              </a:ext>
            </a:extLst>
          </p:cNvPr>
          <p:cNvSpPr>
            <a:spLocks noGrp="1"/>
          </p:cNvSpPr>
          <p:nvPr>
            <p:ph type="subTitle" idx="1"/>
          </p:nvPr>
        </p:nvSpPr>
        <p:spPr/>
        <p:txBody>
          <a:bodyPr/>
          <a:lstStyle/>
          <a:p>
            <a:r>
              <a:rPr lang="en-US"/>
              <a:t>Ojas Adhir</a:t>
            </a:r>
          </a:p>
        </p:txBody>
      </p:sp>
      <p:sp>
        <p:nvSpPr>
          <p:cNvPr id="8" name="Text Placeholder 7">
            <a:extLst>
              <a:ext uri="{FF2B5EF4-FFF2-40B4-BE49-F238E27FC236}">
                <a16:creationId xmlns:a16="http://schemas.microsoft.com/office/drawing/2014/main" id="{DD0C172C-7490-772B-980D-26765BA3DB01}"/>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87A21154-92B1-946D-2A1F-5E4B4461902B}"/>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26</a:t>
            </a:fld>
            <a:endParaRPr lang="en-US"/>
          </a:p>
        </p:txBody>
      </p:sp>
    </p:spTree>
    <p:extLst>
      <p:ext uri="{BB962C8B-B14F-4D97-AF65-F5344CB8AC3E}">
        <p14:creationId xmlns:p14="http://schemas.microsoft.com/office/powerpoint/2010/main" val="43358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dirty="0">
                <a:solidFill>
                  <a:schemeClr val="bg1"/>
                </a:solidFill>
              </a:rPr>
              <a:t>GHG Accounting 101: Scope 1 and 2</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9871075"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dirty="0">
                <a:solidFill>
                  <a:schemeClr val="bg1"/>
                </a:solidFill>
              </a:rPr>
              <a:t>Has your company reported Scope 1 and 2 emissions through CDP before?</a:t>
            </a:r>
          </a:p>
          <a:p>
            <a:pPr lvl="1"/>
            <a:r>
              <a:rPr lang="en-US" dirty="0">
                <a:solidFill>
                  <a:schemeClr val="bg1"/>
                </a:solidFill>
              </a:rPr>
              <a:t>Please type your answer into the chat box</a:t>
            </a:r>
          </a:p>
        </p:txBody>
      </p:sp>
    </p:spTree>
    <p:extLst>
      <p:ext uri="{BB962C8B-B14F-4D97-AF65-F5344CB8AC3E}">
        <p14:creationId xmlns:p14="http://schemas.microsoft.com/office/powerpoint/2010/main" val="997330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3AA6-5088-D944-AC75-93D07D6D345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Content Placeholder 28"/>
          <p:cNvSpPr>
            <a:spLocks noGrp="1"/>
          </p:cNvSpPr>
          <p:nvPr>
            <p:ph idx="15"/>
          </p:nvPr>
        </p:nvSpPr>
        <p:spPr>
          <a:xfrm>
            <a:off x="3373433" y="1721433"/>
            <a:ext cx="4351903" cy="906192"/>
          </a:xfrm>
        </p:spPr>
        <p:txBody>
          <a:bodyPr anchor="ctr"/>
          <a:lstStyle/>
          <a:p>
            <a:pPr marL="0" indent="0">
              <a:lnSpc>
                <a:spcPct val="100000"/>
              </a:lnSpc>
              <a:spcBef>
                <a:spcPts val="600"/>
              </a:spcBef>
              <a:spcAft>
                <a:spcPts val="600"/>
              </a:spcAft>
              <a:buNone/>
            </a:pPr>
            <a:r>
              <a:rPr lang="en-US" sz="2000" b="1">
                <a:solidFill>
                  <a:schemeClr val="accent1"/>
                </a:solidFill>
              </a:rPr>
              <a:t>Scope 1 </a:t>
            </a:r>
            <a:r>
              <a:rPr lang="en-US" sz="2000"/>
              <a:t>– Greenhouse gases that your company emits (C6.1)*</a:t>
            </a:r>
            <a:endParaRPr lang="en-US" sz="2000" b="1">
              <a:solidFill>
                <a:schemeClr val="accent1"/>
              </a:solidFill>
            </a:endParaRPr>
          </a:p>
        </p:txBody>
      </p:sp>
      <p:graphicFrame>
        <p:nvGraphicFramePr>
          <p:cNvPr id="8" name="Table 7">
            <a:extLst>
              <a:ext uri="{FF2B5EF4-FFF2-40B4-BE49-F238E27FC236}">
                <a16:creationId xmlns:a16="http://schemas.microsoft.com/office/drawing/2014/main" id="{9EDB8348-3152-4324-8119-1D8B0C7800F1}"/>
              </a:ext>
            </a:extLst>
          </p:cNvPr>
          <p:cNvGraphicFramePr>
            <a:graphicFrameLocks noGrp="1"/>
          </p:cNvGraphicFramePr>
          <p:nvPr/>
        </p:nvGraphicFramePr>
        <p:xfrm>
          <a:off x="482327" y="1666946"/>
          <a:ext cx="2438392" cy="4698415"/>
        </p:xfrm>
        <a:graphic>
          <a:graphicData uri="http://schemas.openxmlformats.org/drawingml/2006/table">
            <a:tbl>
              <a:tblPr>
                <a:tableStyleId>{073A0DAA-6AF3-43AB-8588-CEC1D06C72B9}</a:tableStyleId>
              </a:tblPr>
              <a:tblGrid>
                <a:gridCol w="2438392">
                  <a:extLst>
                    <a:ext uri="{9D8B030D-6E8A-4147-A177-3AD203B41FA5}">
                      <a16:colId xmlns:a16="http://schemas.microsoft.com/office/drawing/2014/main" val="2299170042"/>
                    </a:ext>
                  </a:extLst>
                </a:gridCol>
              </a:tblGrid>
              <a:tr h="309295">
                <a:tc>
                  <a:txBody>
                    <a:bodyPr/>
                    <a:lstStyle/>
                    <a:p>
                      <a:pPr marL="0" marR="0" lvl="0" indent="0" algn="ctr" defTabSz="914400" rtl="0" eaLnBrk="1" fontAlgn="base" latinLnBrk="0" hangingPunct="1">
                        <a:lnSpc>
                          <a:spcPct val="100000"/>
                        </a:lnSpc>
                        <a:spcBef>
                          <a:spcPts val="0"/>
                        </a:spcBef>
                        <a:spcAft>
                          <a:spcPts val="0"/>
                        </a:spcAft>
                        <a:buClrTx/>
                        <a:buSzTx/>
                        <a:buFont typeface="+mj-lt"/>
                        <a:buNone/>
                        <a:tabLst/>
                        <a:defRPr/>
                      </a:pPr>
                      <a:r>
                        <a:rPr lang="en-US" sz="1400" b="1" i="0">
                          <a:solidFill>
                            <a:schemeClr val="bg1"/>
                          </a:solidFill>
                          <a:effectLst/>
                          <a:latin typeface="+mj-lt"/>
                          <a:cs typeface="Arial"/>
                        </a:rPr>
                        <a:t>2022 MODULES</a:t>
                      </a:r>
                      <a:endParaRPr lang="en-GB" sz="1400" b="1" i="0">
                        <a:solidFill>
                          <a:schemeClr val="bg1"/>
                        </a:solidFill>
                        <a:effectLst/>
                        <a:latin typeface="+mj-lt"/>
                        <a:cs typeface="Arial"/>
                      </a:endParaRPr>
                    </a:p>
                  </a:txBody>
                  <a:tcPr anchor="ctr">
                    <a:solidFill>
                      <a:schemeClr val="accent1"/>
                    </a:solidFill>
                  </a:tcPr>
                </a:tc>
                <a:extLst>
                  <a:ext uri="{0D108BD9-81ED-4DB2-BD59-A6C34878D82A}">
                    <a16:rowId xmlns:a16="http://schemas.microsoft.com/office/drawing/2014/main" val="3866920292"/>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C0</a:t>
                      </a:r>
                      <a:r>
                        <a:rPr lang="en-GB" sz="1200" kern="1200">
                          <a:solidFill>
                            <a:schemeClr val="tx1"/>
                          </a:solidFill>
                          <a:effectLst/>
                          <a:latin typeface="+mj-lt"/>
                          <a:ea typeface="+mn-ea"/>
                          <a:cs typeface="Arial"/>
                        </a:rPr>
                        <a:t> Introduction</a:t>
                      </a:r>
                      <a:endParaRPr lang="en-GB" sz="1200" b="0" i="0">
                        <a:solidFill>
                          <a:schemeClr val="tx1"/>
                        </a:solidFill>
                        <a:effectLst/>
                        <a:latin typeface="+mj-lt"/>
                        <a:cs typeface="Arial"/>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0982824"/>
                  </a:ext>
                </a:extLst>
              </a:tr>
              <a:tr h="246661">
                <a:tc>
                  <a:txBody>
                    <a:bodyPr/>
                    <a:lstStyle/>
                    <a:p>
                      <a:pPr algn="l" fontAlgn="base">
                        <a:buFont typeface="+mj-lt"/>
                        <a:buNone/>
                      </a:pPr>
                      <a:r>
                        <a:rPr lang="en-GB" sz="1200" b="1">
                          <a:solidFill>
                            <a:schemeClr val="tx1"/>
                          </a:solidFill>
                          <a:effectLst/>
                          <a:latin typeface="+mj-lt"/>
                          <a:cs typeface="Arial"/>
                        </a:rPr>
                        <a:t>C1</a:t>
                      </a:r>
                      <a:r>
                        <a:rPr lang="en-GB" sz="1200" baseline="0">
                          <a:solidFill>
                            <a:schemeClr val="tx1"/>
                          </a:solidFill>
                          <a:effectLst/>
                          <a:latin typeface="+mj-lt"/>
                          <a:cs typeface="Arial"/>
                        </a:rPr>
                        <a:t> Governance</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1670297"/>
                  </a:ext>
                </a:extLst>
              </a:tr>
              <a:tr h="246661">
                <a:tc>
                  <a:txBody>
                    <a:bodyPr/>
                    <a:lstStyle/>
                    <a:p>
                      <a:pPr algn="l" fontAlgn="base">
                        <a:buFont typeface="+mj-lt"/>
                        <a:buNone/>
                      </a:pPr>
                      <a:r>
                        <a:rPr lang="en-GB" sz="1200" b="1">
                          <a:solidFill>
                            <a:schemeClr val="tx1"/>
                          </a:solidFill>
                          <a:effectLst/>
                          <a:latin typeface="+mj-lt"/>
                          <a:cs typeface="Arial"/>
                        </a:rPr>
                        <a:t>C2 </a:t>
                      </a:r>
                      <a:r>
                        <a:rPr lang="en-GB" sz="1200" baseline="0">
                          <a:solidFill>
                            <a:schemeClr val="tx1"/>
                          </a:solidFill>
                          <a:effectLst/>
                          <a:latin typeface="+mj-lt"/>
                          <a:cs typeface="Arial"/>
                        </a:rPr>
                        <a:t>Risks and opportunities</a:t>
                      </a:r>
                      <a:r>
                        <a:rPr lang="en-GB" sz="1200">
                          <a:solidFill>
                            <a:schemeClr val="tx1"/>
                          </a:solidFill>
                          <a:effectLst/>
                          <a:latin typeface="+mj-lt"/>
                          <a:cs typeface="Arial"/>
                        </a:rPr>
                        <a:t>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6736993"/>
                  </a:ext>
                </a:extLst>
              </a:tr>
              <a:tr h="246661">
                <a:tc>
                  <a:txBody>
                    <a:bodyPr/>
                    <a:lstStyle/>
                    <a:p>
                      <a:pPr algn="l" fontAlgn="base">
                        <a:buFont typeface="+mj-lt"/>
                        <a:buNone/>
                      </a:pPr>
                      <a:r>
                        <a:rPr lang="en-GB" sz="1200" b="1">
                          <a:solidFill>
                            <a:schemeClr val="tx1"/>
                          </a:solidFill>
                          <a:effectLst/>
                          <a:latin typeface="+mj-lt"/>
                          <a:cs typeface="Arial"/>
                        </a:rPr>
                        <a:t>C3</a:t>
                      </a:r>
                      <a:r>
                        <a:rPr lang="en-GB" sz="1200" b="1" baseline="0">
                          <a:solidFill>
                            <a:schemeClr val="tx1"/>
                          </a:solidFill>
                          <a:effectLst/>
                          <a:latin typeface="+mj-lt"/>
                          <a:cs typeface="Arial"/>
                        </a:rPr>
                        <a:t> </a:t>
                      </a:r>
                      <a:r>
                        <a:rPr lang="en-GB" sz="1200" baseline="0">
                          <a:solidFill>
                            <a:schemeClr val="tx1"/>
                          </a:solidFill>
                          <a:effectLst/>
                          <a:latin typeface="+mj-lt"/>
                          <a:cs typeface="Arial"/>
                        </a:rPr>
                        <a:t>Business strategy</a:t>
                      </a:r>
                      <a:endParaRPr lang="en-GB" sz="120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3133970"/>
                  </a:ext>
                </a:extLst>
              </a:tr>
              <a:tr h="246661">
                <a:tc>
                  <a:txBody>
                    <a:bodyPr/>
                    <a:lstStyle/>
                    <a:p>
                      <a:pPr algn="l" fontAlgn="base">
                        <a:buFont typeface="+mj-lt"/>
                        <a:buNone/>
                      </a:pPr>
                      <a:r>
                        <a:rPr lang="en-GB" sz="1200" b="1" kern="1200">
                          <a:solidFill>
                            <a:schemeClr val="tx1"/>
                          </a:solidFill>
                          <a:effectLst/>
                          <a:latin typeface="+mj-lt"/>
                          <a:ea typeface="+mn-ea"/>
                          <a:cs typeface="Arial"/>
                        </a:rPr>
                        <a:t>C4</a:t>
                      </a:r>
                      <a:r>
                        <a:rPr lang="en-GB" sz="1200" kern="1200">
                          <a:solidFill>
                            <a:schemeClr val="tx1"/>
                          </a:solidFill>
                          <a:effectLst/>
                          <a:latin typeface="+mj-lt"/>
                          <a:ea typeface="+mn-ea"/>
                          <a:cs typeface="Arial"/>
                        </a:rPr>
                        <a:t> Targets and performance</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4071357"/>
                  </a:ext>
                </a:extLst>
              </a:tr>
              <a:tr h="246661">
                <a:tc>
                  <a:txBody>
                    <a:bodyPr/>
                    <a:lstStyle/>
                    <a:p>
                      <a:pPr algn="l" fontAlgn="base">
                        <a:buFont typeface="+mj-lt"/>
                        <a:buNone/>
                      </a:pPr>
                      <a:r>
                        <a:rPr lang="en-GB" sz="1200" b="1" kern="1200">
                          <a:solidFill>
                            <a:schemeClr val="bg1"/>
                          </a:solidFill>
                          <a:effectLst/>
                          <a:latin typeface="+mj-lt"/>
                          <a:ea typeface="+mn-ea"/>
                          <a:cs typeface="Arial"/>
                        </a:rPr>
                        <a:t>C5 Emissions methodology</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899936925"/>
                  </a:ext>
                </a:extLst>
              </a:tr>
              <a:tr h="246661">
                <a:tc>
                  <a:txBody>
                    <a:bodyPr/>
                    <a:lstStyle/>
                    <a:p>
                      <a:r>
                        <a:rPr lang="en-GB" sz="1200" b="1" kern="1200">
                          <a:solidFill>
                            <a:schemeClr val="bg1"/>
                          </a:solidFill>
                          <a:effectLst/>
                          <a:latin typeface="+mj-lt"/>
                          <a:ea typeface="+mn-ea"/>
                          <a:cs typeface="Arial"/>
                        </a:rPr>
                        <a:t>C6 Emissions data</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3832785118"/>
                  </a:ext>
                </a:extLst>
              </a:tr>
              <a:tr h="24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j-lt"/>
                          <a:ea typeface="+mn-ea"/>
                          <a:cs typeface="Arial"/>
                        </a:rPr>
                        <a:t>C7</a:t>
                      </a:r>
                      <a:r>
                        <a:rPr lang="en-GB" sz="1200" kern="1200">
                          <a:solidFill>
                            <a:schemeClr val="tx1"/>
                          </a:solidFill>
                          <a:effectLst/>
                          <a:latin typeface="+mj-lt"/>
                          <a:ea typeface="+mn-ea"/>
                          <a:cs typeface="Arial"/>
                        </a:rPr>
                        <a:t> Emissions breakdown</a:t>
                      </a:r>
                      <a:endParaRPr lang="en-GB" sz="1200">
                        <a:solidFill>
                          <a:schemeClr val="tx1"/>
                        </a:solidFill>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8082349"/>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ysClr val="windowText" lastClr="000000"/>
                          </a:solidFill>
                          <a:effectLst/>
                          <a:latin typeface="+mj-lt"/>
                          <a:ea typeface="+mn-ea"/>
                          <a:cs typeface="Arial"/>
                        </a:rPr>
                        <a:t>C8 </a:t>
                      </a:r>
                      <a:r>
                        <a:rPr lang="en-GB" sz="1200" b="0" kern="1200">
                          <a:solidFill>
                            <a:sysClr val="windowText" lastClr="000000"/>
                          </a:solidFill>
                          <a:effectLst/>
                          <a:latin typeface="+mj-lt"/>
                          <a:ea typeface="+mn-ea"/>
                          <a:cs typeface="Arial"/>
                        </a:rPr>
                        <a:t>Energy</a:t>
                      </a:r>
                      <a:endParaRPr lang="en-GB" sz="1200" b="0" i="0">
                        <a:solidFill>
                          <a:sysClr val="windowText" lastClr="000000"/>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7926809"/>
                  </a:ext>
                </a:extLst>
              </a:tr>
              <a:tr h="246661">
                <a:tc>
                  <a:txBody>
                    <a:bodyPr/>
                    <a:lstStyle/>
                    <a:p>
                      <a:pPr marL="0" marR="0" indent="0" algn="l" defTabSz="911487"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C9 </a:t>
                      </a:r>
                      <a:r>
                        <a:rPr lang="en-GB" sz="1200">
                          <a:solidFill>
                            <a:schemeClr val="tx1"/>
                          </a:solidFill>
                          <a:effectLst/>
                          <a:latin typeface="+mj-lt"/>
                          <a:cs typeface="Arial"/>
                        </a:rPr>
                        <a:t>Additional metrics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433603"/>
                  </a:ext>
                </a:extLst>
              </a:tr>
              <a:tr h="246661">
                <a:tc>
                  <a:txBody>
                    <a:bodyPr/>
                    <a:lstStyle/>
                    <a:p>
                      <a:pPr algn="l" fontAlgn="base">
                        <a:buFont typeface="+mj-lt"/>
                        <a:buNone/>
                      </a:pPr>
                      <a:r>
                        <a:rPr lang="en-GB" sz="1200" b="1">
                          <a:solidFill>
                            <a:schemeClr val="tx1"/>
                          </a:solidFill>
                          <a:effectLst/>
                          <a:latin typeface="+mj-lt"/>
                          <a:cs typeface="Arial"/>
                        </a:rPr>
                        <a:t>C10</a:t>
                      </a:r>
                      <a:r>
                        <a:rPr lang="en-GB" sz="1200" b="0">
                          <a:solidFill>
                            <a:schemeClr val="tx1"/>
                          </a:solidFill>
                          <a:effectLst/>
                          <a:latin typeface="+mj-lt"/>
                          <a:cs typeface="Arial"/>
                        </a:rPr>
                        <a:t> Verification</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395483"/>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C11</a:t>
                      </a:r>
                      <a:r>
                        <a:rPr lang="en-GB" sz="1200">
                          <a:solidFill>
                            <a:schemeClr val="tx1"/>
                          </a:solidFill>
                          <a:effectLst/>
                          <a:latin typeface="+mj-lt"/>
                          <a:cs typeface="Arial"/>
                        </a:rPr>
                        <a:t> Carbon pricing</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397134"/>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C12</a:t>
                      </a:r>
                      <a:r>
                        <a:rPr lang="en-GB" sz="1200">
                          <a:solidFill>
                            <a:schemeClr val="tx1"/>
                          </a:solidFill>
                          <a:effectLst/>
                          <a:latin typeface="+mj-lt"/>
                          <a:cs typeface="Arial"/>
                        </a:rPr>
                        <a:t> Engagement</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248709"/>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C15 </a:t>
                      </a:r>
                      <a:r>
                        <a:rPr lang="en-GB" sz="1200" b="0">
                          <a:solidFill>
                            <a:schemeClr val="tx1"/>
                          </a:solidFill>
                          <a:effectLst/>
                          <a:latin typeface="+mj-lt"/>
                          <a:cs typeface="Arial"/>
                        </a:rPr>
                        <a:t>Biodiversity</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7023592"/>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C16 </a:t>
                      </a:r>
                      <a:r>
                        <a:rPr lang="en-GB" sz="1200" b="0">
                          <a:solidFill>
                            <a:schemeClr val="tx1"/>
                          </a:solidFill>
                          <a:effectLst/>
                          <a:latin typeface="+mj-lt"/>
                          <a:cs typeface="Arial"/>
                        </a:rPr>
                        <a:t>Signoff</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7790825"/>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SC </a:t>
                      </a:r>
                      <a:r>
                        <a:rPr lang="en-GB" sz="1200" b="0" kern="1200">
                          <a:solidFill>
                            <a:schemeClr val="tx1"/>
                          </a:solidFill>
                          <a:effectLst/>
                          <a:latin typeface="+mj-lt"/>
                          <a:ea typeface="+mn-ea"/>
                          <a:cs typeface="Arial"/>
                        </a:rPr>
                        <a:t>Supply Chain</a:t>
                      </a:r>
                    </a:p>
                  </a:txBody>
                  <a:tcPr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949471603"/>
                  </a:ext>
                </a:extLst>
              </a:tr>
            </a:tbl>
          </a:graphicData>
        </a:graphic>
      </p:graphicFrame>
      <p:grpSp>
        <p:nvGrpSpPr>
          <p:cNvPr id="10" name="Group 9">
            <a:extLst>
              <a:ext uri="{FF2B5EF4-FFF2-40B4-BE49-F238E27FC236}">
                <a16:creationId xmlns:a16="http://schemas.microsoft.com/office/drawing/2014/main" id="{E5E5712D-C723-4676-ADD6-A983E8229682}"/>
              </a:ext>
            </a:extLst>
          </p:cNvPr>
          <p:cNvGrpSpPr/>
          <p:nvPr/>
        </p:nvGrpSpPr>
        <p:grpSpPr>
          <a:xfrm>
            <a:off x="8999864" y="1732301"/>
            <a:ext cx="2211738" cy="864296"/>
            <a:chOff x="4619681" y="1384490"/>
            <a:chExt cx="3562482" cy="2036600"/>
          </a:xfrm>
        </p:grpSpPr>
        <p:grpSp>
          <p:nvGrpSpPr>
            <p:cNvPr id="11" name="Group 10">
              <a:extLst>
                <a:ext uri="{FF2B5EF4-FFF2-40B4-BE49-F238E27FC236}">
                  <a16:creationId xmlns:a16="http://schemas.microsoft.com/office/drawing/2014/main" id="{4F5F9934-FF3F-4318-A09B-2E6825007012}"/>
                </a:ext>
              </a:extLst>
            </p:cNvPr>
            <p:cNvGrpSpPr/>
            <p:nvPr/>
          </p:nvGrpSpPr>
          <p:grpSpPr>
            <a:xfrm>
              <a:off x="4619681" y="1384490"/>
              <a:ext cx="1741868" cy="2013508"/>
              <a:chOff x="4366291" y="1252286"/>
              <a:chExt cx="1741868" cy="2013508"/>
            </a:xfrm>
          </p:grpSpPr>
          <p:sp>
            <p:nvSpPr>
              <p:cNvPr id="20" name="TextBox 19">
                <a:extLst>
                  <a:ext uri="{FF2B5EF4-FFF2-40B4-BE49-F238E27FC236}">
                    <a16:creationId xmlns:a16="http://schemas.microsoft.com/office/drawing/2014/main" id="{637A1844-4E9F-495F-B401-E697BE007550}"/>
                  </a:ext>
                </a:extLst>
              </p:cNvPr>
              <p:cNvSpPr txBox="1"/>
              <p:nvPr/>
            </p:nvSpPr>
            <p:spPr>
              <a:xfrm>
                <a:off x="4366291" y="2392024"/>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Facilities</a:t>
                </a:r>
              </a:p>
            </p:txBody>
          </p:sp>
          <p:pic>
            <p:nvPicPr>
              <p:cNvPr id="21" name="Picture 4" descr="Image result for building icon">
                <a:extLst>
                  <a:ext uri="{FF2B5EF4-FFF2-40B4-BE49-F238E27FC236}">
                    <a16:creationId xmlns:a16="http://schemas.microsoft.com/office/drawing/2014/main" id="{CBD0D394-45BD-49E0-A4DD-3F3BB1CC5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521" y="1252286"/>
                <a:ext cx="963408" cy="963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8F949E0-8D3D-4F45-B00C-86C860293920}"/>
                </a:ext>
              </a:extLst>
            </p:cNvPr>
            <p:cNvGrpSpPr/>
            <p:nvPr/>
          </p:nvGrpSpPr>
          <p:grpSpPr>
            <a:xfrm>
              <a:off x="6440295" y="1544705"/>
              <a:ext cx="1741868" cy="1876385"/>
              <a:chOff x="6144458" y="1421680"/>
              <a:chExt cx="1741868" cy="1876385"/>
            </a:xfrm>
          </p:grpSpPr>
          <p:sp>
            <p:nvSpPr>
              <p:cNvPr id="17" name="TextBox 16">
                <a:extLst>
                  <a:ext uri="{FF2B5EF4-FFF2-40B4-BE49-F238E27FC236}">
                    <a16:creationId xmlns:a16="http://schemas.microsoft.com/office/drawing/2014/main" id="{E97D776D-2AD7-4128-99FA-70085FEC9F6B}"/>
                  </a:ext>
                </a:extLst>
              </p:cNvPr>
              <p:cNvSpPr txBox="1"/>
              <p:nvPr/>
            </p:nvSpPr>
            <p:spPr>
              <a:xfrm>
                <a:off x="6144458" y="2424295"/>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Vehicles</a:t>
                </a:r>
              </a:p>
            </p:txBody>
          </p:sp>
          <p:pic>
            <p:nvPicPr>
              <p:cNvPr id="18" name="Picture 4" descr="Image result for truck icon">
                <a:extLst>
                  <a:ext uri="{FF2B5EF4-FFF2-40B4-BE49-F238E27FC236}">
                    <a16:creationId xmlns:a16="http://schemas.microsoft.com/office/drawing/2014/main" id="{667CCD8E-1831-4A5D-AB87-592445B93D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98" y="1421680"/>
                <a:ext cx="970255" cy="7289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a:extLst>
              <a:ext uri="{FF2B5EF4-FFF2-40B4-BE49-F238E27FC236}">
                <a16:creationId xmlns:a16="http://schemas.microsoft.com/office/drawing/2014/main" id="{A84F240A-2898-4614-8859-9466A10501DE}"/>
              </a:ext>
            </a:extLst>
          </p:cNvPr>
          <p:cNvSpPr txBox="1"/>
          <p:nvPr/>
        </p:nvSpPr>
        <p:spPr>
          <a:xfrm>
            <a:off x="8999864" y="3788864"/>
            <a:ext cx="2318748" cy="646972"/>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Purchased electricity, steam, </a:t>
            </a:r>
          </a:p>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heating &amp; cooling, for own use</a:t>
            </a:r>
          </a:p>
        </p:txBody>
      </p:sp>
      <p:grpSp>
        <p:nvGrpSpPr>
          <p:cNvPr id="23" name="Group 22">
            <a:extLst>
              <a:ext uri="{FF2B5EF4-FFF2-40B4-BE49-F238E27FC236}">
                <a16:creationId xmlns:a16="http://schemas.microsoft.com/office/drawing/2014/main" id="{A13A8D78-07FC-496E-83AB-08460BD77B6B}"/>
              </a:ext>
            </a:extLst>
          </p:cNvPr>
          <p:cNvGrpSpPr/>
          <p:nvPr/>
        </p:nvGrpSpPr>
        <p:grpSpPr>
          <a:xfrm>
            <a:off x="9778322" y="3175620"/>
            <a:ext cx="703709" cy="420388"/>
            <a:chOff x="7082798" y="2085466"/>
            <a:chExt cx="703709" cy="420388"/>
          </a:xfrm>
        </p:grpSpPr>
        <p:pic>
          <p:nvPicPr>
            <p:cNvPr id="24" name="Picture 2" descr="Image result for electricity icon black">
              <a:extLst>
                <a:ext uri="{FF2B5EF4-FFF2-40B4-BE49-F238E27FC236}">
                  <a16:creationId xmlns:a16="http://schemas.microsoft.com/office/drawing/2014/main" id="{43D52234-7FDA-40F8-A544-B6889C9C0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2677" y="2113339"/>
              <a:ext cx="423952" cy="3646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D86112D4-87E5-48EE-A6CE-5DEAF0E985C5}"/>
                </a:ext>
              </a:extLst>
            </p:cNvPr>
            <p:cNvSpPr/>
            <p:nvPr/>
          </p:nvSpPr>
          <p:spPr>
            <a:xfrm>
              <a:off x="7082798" y="2085466"/>
              <a:ext cx="703709" cy="42038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sng"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3FD90DE3-E27B-4A42-A2B0-8682407C0184}"/>
              </a:ext>
            </a:extLst>
          </p:cNvPr>
          <p:cNvGrpSpPr/>
          <p:nvPr/>
        </p:nvGrpSpPr>
        <p:grpSpPr>
          <a:xfrm>
            <a:off x="8521296" y="5148034"/>
            <a:ext cx="2981631" cy="968807"/>
            <a:chOff x="6146462" y="3277228"/>
            <a:chExt cx="2981631" cy="968807"/>
          </a:xfrm>
        </p:grpSpPr>
        <p:sp>
          <p:nvSpPr>
            <p:cNvPr id="27" name="TextBox 26">
              <a:extLst>
                <a:ext uri="{FF2B5EF4-FFF2-40B4-BE49-F238E27FC236}">
                  <a16:creationId xmlns:a16="http://schemas.microsoft.com/office/drawing/2014/main" id="{E77A012E-2BC9-40BA-A459-31B16D15F855}"/>
                </a:ext>
              </a:extLst>
            </p:cNvPr>
            <p:cNvSpPr txBox="1"/>
            <p:nvPr/>
          </p:nvSpPr>
          <p:spPr>
            <a:xfrm>
              <a:off x="6146462" y="3747838"/>
              <a:ext cx="112389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Supplier emissions</a:t>
              </a:r>
            </a:p>
          </p:txBody>
        </p:sp>
        <p:sp>
          <p:nvSpPr>
            <p:cNvPr id="28" name="TextBox 27">
              <a:extLst>
                <a:ext uri="{FF2B5EF4-FFF2-40B4-BE49-F238E27FC236}">
                  <a16:creationId xmlns:a16="http://schemas.microsoft.com/office/drawing/2014/main" id="{10970F3E-3123-47B2-9D41-DA55F874C2B3}"/>
                </a:ext>
              </a:extLst>
            </p:cNvPr>
            <p:cNvSpPr txBox="1"/>
            <p:nvPr/>
          </p:nvSpPr>
          <p:spPr>
            <a:xfrm>
              <a:off x="7129886" y="3739066"/>
              <a:ext cx="869922"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Product use</a:t>
              </a:r>
            </a:p>
          </p:txBody>
        </p:sp>
        <p:sp>
          <p:nvSpPr>
            <p:cNvPr id="29" name="TextBox 28">
              <a:extLst>
                <a:ext uri="{FF2B5EF4-FFF2-40B4-BE49-F238E27FC236}">
                  <a16:creationId xmlns:a16="http://schemas.microsoft.com/office/drawing/2014/main" id="{9FDB36D6-2191-485B-BAC8-A5E3BDF8985C}"/>
                </a:ext>
              </a:extLst>
            </p:cNvPr>
            <p:cNvSpPr txBox="1"/>
            <p:nvPr/>
          </p:nvSpPr>
          <p:spPr>
            <a:xfrm>
              <a:off x="7826066" y="3739065"/>
              <a:ext cx="130202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Employee commuting</a:t>
              </a:r>
            </a:p>
          </p:txBody>
        </p:sp>
        <p:pic>
          <p:nvPicPr>
            <p:cNvPr id="30" name="Picture 2" descr="Image result for supplier chain icon black">
              <a:extLst>
                <a:ext uri="{FF2B5EF4-FFF2-40B4-BE49-F238E27FC236}">
                  <a16:creationId xmlns:a16="http://schemas.microsoft.com/office/drawing/2014/main" id="{21953CC2-05B6-40B0-8CD0-C74466BD20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674" y="3351268"/>
              <a:ext cx="581368" cy="244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omputer icon black">
              <a:extLst>
                <a:ext uri="{FF2B5EF4-FFF2-40B4-BE49-F238E27FC236}">
                  <a16:creationId xmlns:a16="http://schemas.microsoft.com/office/drawing/2014/main" id="{B4252457-0AF3-4E76-A583-CF74633511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8240" y="3285675"/>
              <a:ext cx="332472" cy="3682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car icon black">
              <a:extLst>
                <a:ext uri="{FF2B5EF4-FFF2-40B4-BE49-F238E27FC236}">
                  <a16:creationId xmlns:a16="http://schemas.microsoft.com/office/drawing/2014/main" id="{35366D31-9663-45A0-BDBB-C70A0CD3E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54" y="3277228"/>
              <a:ext cx="429231" cy="3599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41001AF1-DCE4-408D-8E5C-C94DCFE1B59F}"/>
              </a:ext>
            </a:extLst>
          </p:cNvPr>
          <p:cNvCxnSpPr>
            <a:cxnSpLocks/>
          </p:cNvCxnSpPr>
          <p:nvPr/>
        </p:nvCxnSpPr>
        <p:spPr>
          <a:xfrm>
            <a:off x="3377288" y="2887579"/>
            <a:ext cx="7775986"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7DE5F75A-0DFE-4BFA-88F8-B13665C5BE3D}"/>
              </a:ext>
            </a:extLst>
          </p:cNvPr>
          <p:cNvCxnSpPr>
            <a:cxnSpLocks/>
          </p:cNvCxnSpPr>
          <p:nvPr/>
        </p:nvCxnSpPr>
        <p:spPr>
          <a:xfrm>
            <a:off x="3373433" y="4796581"/>
            <a:ext cx="7779841" cy="0"/>
          </a:xfrm>
          <a:prstGeom prst="line">
            <a:avLst/>
          </a:prstGeom>
          <a:ln w="25400"/>
          <a:effectLst/>
        </p:spPr>
        <p:style>
          <a:lnRef idx="3">
            <a:schemeClr val="accent1"/>
          </a:lnRef>
          <a:fillRef idx="0">
            <a:schemeClr val="accent1"/>
          </a:fillRef>
          <a:effectRef idx="2">
            <a:schemeClr val="accent1"/>
          </a:effectRef>
          <a:fontRef idx="minor">
            <a:schemeClr val="tx1"/>
          </a:fontRef>
        </p:style>
      </p:cxnSp>
      <p:sp>
        <p:nvSpPr>
          <p:cNvPr id="38" name="Content Placeholder 28">
            <a:extLst>
              <a:ext uri="{FF2B5EF4-FFF2-40B4-BE49-F238E27FC236}">
                <a16:creationId xmlns:a16="http://schemas.microsoft.com/office/drawing/2014/main" id="{1A270CB4-B516-4478-9521-28B00442D4D7}"/>
              </a:ext>
            </a:extLst>
          </p:cNvPr>
          <p:cNvSpPr txBox="1">
            <a:spLocks/>
          </p:cNvSpPr>
          <p:nvPr/>
        </p:nvSpPr>
        <p:spPr>
          <a:xfrm>
            <a:off x="3378199" y="3232593"/>
            <a:ext cx="4351903" cy="1182408"/>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2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Greenhouse gases that others emit due to your energy use (C6.2 &amp; C6.3)</a:t>
            </a:r>
          </a:p>
        </p:txBody>
      </p:sp>
      <p:sp>
        <p:nvSpPr>
          <p:cNvPr id="39" name="Content Placeholder 28">
            <a:extLst>
              <a:ext uri="{FF2B5EF4-FFF2-40B4-BE49-F238E27FC236}">
                <a16:creationId xmlns:a16="http://schemas.microsoft.com/office/drawing/2014/main" id="{F7E067F4-EBC3-462F-A2BE-E8C93B2F0C65}"/>
              </a:ext>
            </a:extLst>
          </p:cNvPr>
          <p:cNvSpPr txBox="1">
            <a:spLocks/>
          </p:cNvSpPr>
          <p:nvPr/>
        </p:nvSpPr>
        <p:spPr>
          <a:xfrm>
            <a:off x="3378199" y="4977016"/>
            <a:ext cx="4351903" cy="727206"/>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3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Everything else (C6.5)</a:t>
            </a:r>
          </a:p>
        </p:txBody>
      </p:sp>
      <p:sp>
        <p:nvSpPr>
          <p:cNvPr id="43" name="Title 7">
            <a:extLst>
              <a:ext uri="{FF2B5EF4-FFF2-40B4-BE49-F238E27FC236}">
                <a16:creationId xmlns:a16="http://schemas.microsoft.com/office/drawing/2014/main" id="{0D88E0A4-22AE-42B3-A71E-2DB761D5741C}"/>
              </a:ext>
            </a:extLst>
          </p:cNvPr>
          <p:cNvSpPr>
            <a:spLocks noGrp="1"/>
          </p:cNvSpPr>
          <p:nvPr>
            <p:ph type="title"/>
          </p:nvPr>
        </p:nvSpPr>
        <p:spPr>
          <a:xfrm>
            <a:off x="536575" y="769363"/>
            <a:ext cx="9334500" cy="444500"/>
          </a:xfrm>
        </p:spPr>
        <p:txBody>
          <a:bodyPr/>
          <a:lstStyle/>
          <a:p>
            <a:r>
              <a:rPr lang="en-GB"/>
              <a:t>Target Questions: </a:t>
            </a:r>
            <a:br>
              <a:rPr lang="en-GB"/>
            </a:br>
            <a:r>
              <a:rPr lang="en-GB" sz="2400" b="0"/>
              <a:t>Greenhouse Gas Emissions Data &amp; Energy Usage</a:t>
            </a:r>
            <a:endParaRPr lang="en-US" b="0"/>
          </a:p>
        </p:txBody>
      </p:sp>
      <p:sp>
        <p:nvSpPr>
          <p:cNvPr id="2" name="Footer Placeholder 1">
            <a:extLst>
              <a:ext uri="{FF2B5EF4-FFF2-40B4-BE49-F238E27FC236}">
                <a16:creationId xmlns:a16="http://schemas.microsoft.com/office/drawing/2014/main" id="{D0D1F806-E1A2-44D9-A8EB-E834B5E4BEEF}"/>
              </a:ext>
            </a:extLst>
          </p:cNvPr>
          <p:cNvSpPr>
            <a:spLocks noGrp="1"/>
          </p:cNvSpPr>
          <p:nvPr>
            <p:ph type="ftr" sz="quarter" idx="16"/>
          </p:nvPr>
        </p:nvSpPr>
        <p:spPr>
          <a:xfrm>
            <a:off x="9157014" y="6365361"/>
            <a:ext cx="243525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52334"/>
                </a:solidFill>
                <a:effectLst/>
                <a:uLnTx/>
                <a:uFillTx/>
                <a:latin typeface="Arial"/>
                <a:ea typeface="+mn-ea"/>
                <a:cs typeface="+mn-cs"/>
              </a:rPr>
              <a:t>#CDPSupplyChain | @CDP</a:t>
            </a:r>
          </a:p>
        </p:txBody>
      </p:sp>
      <p:sp>
        <p:nvSpPr>
          <p:cNvPr id="33" name="Oval 32">
            <a:extLst>
              <a:ext uri="{FF2B5EF4-FFF2-40B4-BE49-F238E27FC236}">
                <a16:creationId xmlns:a16="http://schemas.microsoft.com/office/drawing/2014/main" id="{20EDCFD9-FD3A-4B88-816A-72080E20E753}"/>
              </a:ext>
            </a:extLst>
          </p:cNvPr>
          <p:cNvSpPr/>
          <p:nvPr/>
        </p:nvSpPr>
        <p:spPr>
          <a:xfrm flipV="1">
            <a:off x="3060699" y="1427376"/>
            <a:ext cx="4445001" cy="1423633"/>
          </a:xfrm>
          <a:prstGeom prst="ellipse">
            <a:avLst/>
          </a:prstGeom>
          <a:noFill/>
          <a:ln>
            <a:solidFill>
              <a:srgbClr val="AA34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699FFC45-FBB5-7633-F5BF-96D5582D719D}"/>
              </a:ext>
            </a:extLst>
          </p:cNvPr>
          <p:cNvSpPr txBox="1"/>
          <p:nvPr/>
        </p:nvSpPr>
        <p:spPr>
          <a:xfrm>
            <a:off x="111888" y="6329957"/>
            <a:ext cx="5171311" cy="5078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a:t>
            </a:r>
            <a:r>
              <a:rPr kumimoji="0" lang="en-US" sz="1100" b="1" i="0" u="none" strike="noStrike" kern="1200" cap="none" spc="0" normalizeH="0" baseline="0" noProof="0">
                <a:ln>
                  <a:noFill/>
                </a:ln>
                <a:solidFill>
                  <a:prstClr val="black"/>
                </a:solidFill>
                <a:effectLst/>
                <a:uLnTx/>
                <a:uFillTx/>
                <a:latin typeface="Arial"/>
                <a:ea typeface="+mn-ea"/>
                <a:cs typeface="+mn-cs"/>
              </a:rPr>
              <a:t>We ask if you already have calculated emissions for 2021 you report them in addition to your 2022 emissions in CDP questions C6.1, 6.3 and 6.5</a:t>
            </a: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1956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A3DC-4412-4100-8A4A-CA5A5A07E398}"/>
              </a:ext>
            </a:extLst>
          </p:cNvPr>
          <p:cNvSpPr>
            <a:spLocks noGrp="1"/>
          </p:cNvSpPr>
          <p:nvPr>
            <p:ph type="title"/>
          </p:nvPr>
        </p:nvSpPr>
        <p:spPr/>
        <p:txBody>
          <a:bodyPr/>
          <a:lstStyle/>
          <a:p>
            <a:r>
              <a:rPr lang="en-US"/>
              <a:t>Calculate GHG Emissions – Scope 1 (C6.1)</a:t>
            </a:r>
          </a:p>
        </p:txBody>
      </p:sp>
      <p:sp>
        <p:nvSpPr>
          <p:cNvPr id="5" name="TextBox 4">
            <a:extLst>
              <a:ext uri="{FF2B5EF4-FFF2-40B4-BE49-F238E27FC236}">
                <a16:creationId xmlns:a16="http://schemas.microsoft.com/office/drawing/2014/main" id="{8E0BE3D3-7055-43B8-8A41-040F857F91A1}"/>
              </a:ext>
            </a:extLst>
          </p:cNvPr>
          <p:cNvSpPr txBox="1"/>
          <p:nvPr/>
        </p:nvSpPr>
        <p:spPr>
          <a:xfrm>
            <a:off x="444500" y="833729"/>
            <a:ext cx="896662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black"/>
                </a:solidFill>
                <a:effectLst/>
                <a:uLnTx/>
                <a:uFillTx/>
                <a:latin typeface="Arial"/>
                <a:ea typeface="+mn-ea"/>
                <a:cs typeface="+mn-cs"/>
              </a:rPr>
              <a:t>Example</a:t>
            </a:r>
            <a:r>
              <a:rPr kumimoji="0" lang="en-US" sz="1600" b="0" i="0" u="none" strike="noStrike" kern="1200" cap="none" spc="0" normalizeH="0" baseline="0" noProof="0">
                <a:ln>
                  <a:noFill/>
                </a:ln>
                <a:solidFill>
                  <a:prstClr val="black"/>
                </a:solidFill>
                <a:effectLst/>
                <a:uLnTx/>
                <a:uFillTx/>
                <a:latin typeface="Arial"/>
                <a:ea typeface="+mn-ea"/>
                <a:cs typeface="+mn-cs"/>
              </a:rPr>
              <a:t>: An organization purchased 10,000 million </a:t>
            </a:r>
            <a:r>
              <a:rPr kumimoji="0" lang="en-US" sz="1600" b="0" i="0" u="none" strike="noStrike" kern="1200" cap="none" spc="0" normalizeH="0" baseline="0" noProof="0" err="1">
                <a:ln>
                  <a:noFill/>
                </a:ln>
                <a:solidFill>
                  <a:prstClr val="black"/>
                </a:solidFill>
                <a:effectLst/>
                <a:uLnTx/>
                <a:uFillTx/>
                <a:latin typeface="Arial"/>
                <a:ea typeface="+mn-ea"/>
                <a:cs typeface="+mn-cs"/>
              </a:rPr>
              <a:t>mmBTU</a:t>
            </a:r>
            <a:r>
              <a:rPr kumimoji="0" lang="en-US" sz="1600" b="0" i="0" u="none" strike="noStrike" kern="1200" cap="none" spc="0" normalizeH="0" baseline="0" noProof="0">
                <a:ln>
                  <a:noFill/>
                </a:ln>
                <a:solidFill>
                  <a:prstClr val="black"/>
                </a:solidFill>
                <a:effectLst/>
                <a:uLnTx/>
                <a:uFillTx/>
                <a:latin typeface="Arial"/>
                <a:ea typeface="+mn-ea"/>
                <a:cs typeface="+mn-cs"/>
              </a:rPr>
              <a:t> of natural gas in the reporting year. Emissions calculations for the fuel use are as follows: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Arial"/>
                <a:ea typeface="+mn-ea"/>
                <a:cs typeface="+mn-cs"/>
              </a:rPr>
            </a:b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D578248F-8952-4188-A085-55442C146A10}"/>
              </a:ext>
            </a:extLst>
          </p:cNvPr>
          <p:cNvSpPr txBox="1"/>
          <p:nvPr/>
        </p:nvSpPr>
        <p:spPr>
          <a:xfrm>
            <a:off x="304800" y="6083674"/>
            <a:ext cx="46609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Emission factor source</a:t>
            </a:r>
            <a:r>
              <a:rPr kumimoji="0" lang="en-US" sz="1200" b="0" i="0" u="none" strike="noStrike" kern="1200" cap="none" spc="0" normalizeH="0" baseline="0" noProof="0">
                <a:ln>
                  <a:noFill/>
                </a:ln>
                <a:solidFill>
                  <a:srgbClr val="B7B7B7"/>
                </a:solidFill>
                <a:effectLst/>
                <a:uLnTx/>
                <a:uFillTx/>
                <a:latin typeface="Arial"/>
                <a:ea typeface="+mn-ea"/>
                <a:cs typeface="+mn-cs"/>
              </a:rPr>
              <a:t>: </a:t>
            </a:r>
            <a:r>
              <a:rPr kumimoji="0" lang="en-US" sz="1200" b="0" i="0" u="sng" strike="noStrike" kern="1200" cap="none" spc="0" normalizeH="0" baseline="0" noProof="0">
                <a:ln>
                  <a:noFill/>
                </a:ln>
                <a:solidFill>
                  <a:srgbClr val="B7B7B7"/>
                </a:solidFill>
                <a:effectLst/>
                <a:uLnTx/>
                <a:uFillTx/>
                <a:latin typeface="Arial"/>
                <a:ea typeface="+mn-ea"/>
                <a:cs typeface="+mn-cs"/>
                <a:hlinkClick r:id="rId3"/>
              </a:rPr>
              <a:t>Emission Factor Hub 2022</a:t>
            </a:r>
            <a:r>
              <a:rPr kumimoji="0" lang="en-US" sz="1200" b="0" i="0" u="none" strike="noStrike" kern="1200" cap="none" spc="0" normalizeH="0" baseline="0" noProof="0">
                <a:ln>
                  <a:noFill/>
                </a:ln>
                <a:solidFill>
                  <a:srgbClr val="B7B7B7"/>
                </a:solidFill>
                <a:effectLst/>
                <a:uLnTx/>
                <a:uFillTx/>
                <a:latin typeface="Arial"/>
                <a:ea typeface="+mn-ea"/>
                <a:cs typeface="+mn-cs"/>
              </a:rPr>
              <a:t> </a:t>
            </a:r>
            <a:r>
              <a:rPr kumimoji="0" lang="en-US" sz="1200" b="0" i="0" u="none" strike="noStrike" kern="1200" cap="none" spc="0" normalizeH="0" baseline="0" noProof="0">
                <a:ln>
                  <a:noFill/>
                </a:ln>
                <a:solidFill>
                  <a:prstClr val="black"/>
                </a:solidFill>
                <a:effectLst/>
                <a:uLnTx/>
                <a:uFillTx/>
                <a:latin typeface="Arial"/>
                <a:ea typeface="+mn-ea"/>
                <a:cs typeface="+mn-cs"/>
              </a:rPr>
              <a:t>(US EPA)</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prstClr val="black"/>
                </a:solidFill>
                <a:effectLst/>
                <a:uLnTx/>
                <a:uFillTx/>
                <a:latin typeface="Arial"/>
                <a:ea typeface="+mn-ea"/>
                <a:cs typeface="+mn-cs"/>
              </a:rPr>
            </a:b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43212F0-9262-457C-BC08-97994CC98E5A}"/>
              </a:ext>
            </a:extLst>
          </p:cNvPr>
          <p:cNvSpPr/>
          <p:nvPr/>
        </p:nvSpPr>
        <p:spPr>
          <a:xfrm>
            <a:off x="1996611" y="1814211"/>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2024CFB3-C265-406D-8F5E-51F724BA3B0E}"/>
              </a:ext>
            </a:extLst>
          </p:cNvPr>
          <p:cNvSpPr txBox="1"/>
          <p:nvPr/>
        </p:nvSpPr>
        <p:spPr>
          <a:xfrm>
            <a:off x="2090649" y="1913670"/>
            <a:ext cx="26183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Calculate Emissions</a:t>
            </a:r>
          </a:p>
        </p:txBody>
      </p:sp>
      <p:sp>
        <p:nvSpPr>
          <p:cNvPr id="15" name="TextBox 14">
            <a:extLst>
              <a:ext uri="{FF2B5EF4-FFF2-40B4-BE49-F238E27FC236}">
                <a16:creationId xmlns:a16="http://schemas.microsoft.com/office/drawing/2014/main" id="{C1C748A8-1434-4379-9679-0C719517D1B0}"/>
              </a:ext>
            </a:extLst>
          </p:cNvPr>
          <p:cNvSpPr txBox="1"/>
          <p:nvPr/>
        </p:nvSpPr>
        <p:spPr>
          <a:xfrm>
            <a:off x="493153" y="2775887"/>
            <a:ext cx="12341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CO2</a:t>
            </a:r>
          </a:p>
        </p:txBody>
      </p:sp>
      <p:sp>
        <p:nvSpPr>
          <p:cNvPr id="18" name="TextBox 17">
            <a:extLst>
              <a:ext uri="{FF2B5EF4-FFF2-40B4-BE49-F238E27FC236}">
                <a16:creationId xmlns:a16="http://schemas.microsoft.com/office/drawing/2014/main" id="{E913652C-CAB6-42E9-A4FD-F7EF78BBD3F8}"/>
              </a:ext>
            </a:extLst>
          </p:cNvPr>
          <p:cNvSpPr txBox="1"/>
          <p:nvPr/>
        </p:nvSpPr>
        <p:spPr>
          <a:xfrm>
            <a:off x="493153" y="3840781"/>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CH4</a:t>
            </a:r>
          </a:p>
        </p:txBody>
      </p:sp>
      <p:sp>
        <p:nvSpPr>
          <p:cNvPr id="19" name="TextBox 18">
            <a:extLst>
              <a:ext uri="{FF2B5EF4-FFF2-40B4-BE49-F238E27FC236}">
                <a16:creationId xmlns:a16="http://schemas.microsoft.com/office/drawing/2014/main" id="{B77FE042-DE4C-410E-B4F2-DC377F076171}"/>
              </a:ext>
            </a:extLst>
          </p:cNvPr>
          <p:cNvSpPr txBox="1"/>
          <p:nvPr/>
        </p:nvSpPr>
        <p:spPr>
          <a:xfrm>
            <a:off x="493153" y="4968333"/>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N2O</a:t>
            </a:r>
          </a:p>
        </p:txBody>
      </p:sp>
      <p:sp>
        <p:nvSpPr>
          <p:cNvPr id="21" name="TextBox 20">
            <a:extLst>
              <a:ext uri="{FF2B5EF4-FFF2-40B4-BE49-F238E27FC236}">
                <a16:creationId xmlns:a16="http://schemas.microsoft.com/office/drawing/2014/main" id="{C0F9F77C-D84F-44A3-B50D-18297DBDB377}"/>
              </a:ext>
            </a:extLst>
          </p:cNvPr>
          <p:cNvSpPr txBox="1"/>
          <p:nvPr/>
        </p:nvSpPr>
        <p:spPr>
          <a:xfrm>
            <a:off x="1918697" y="2516784"/>
            <a:ext cx="3506058"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10000 </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x 0.05306 (metric tons CO</a:t>
            </a:r>
            <a:r>
              <a:rPr kumimoji="0" lang="en-US" sz="1800" b="0" i="0" u="none" strike="noStrike" kern="1200" cap="none" spc="0" normalizeH="0" baseline="-25000" noProof="0" dirty="0">
                <a:ln>
                  <a:noFill/>
                </a:ln>
                <a:solidFill>
                  <a:prstClr val="black"/>
                </a:solidFill>
                <a:effectLst/>
                <a:uLnTx/>
                <a:uFillTx/>
                <a:latin typeface="Arial"/>
                <a:ea typeface="+mn-ea"/>
                <a:cs typeface="+mn-cs"/>
              </a:rPr>
              <a:t>2</a:t>
            </a: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1" i="0" u="none" strike="noStrike" kern="1200" cap="none" spc="0" normalizeH="0" baseline="0" noProof="0" dirty="0">
                <a:ln>
                  <a:noFill/>
                </a:ln>
                <a:solidFill>
                  <a:prstClr val="black"/>
                </a:solidFill>
                <a:effectLst/>
                <a:uLnTx/>
                <a:uFillTx/>
                <a:latin typeface="Arial"/>
                <a:ea typeface="+mn-ea"/>
                <a:cs typeface="+mn-cs"/>
              </a:rPr>
              <a:t>530.6 mt 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p>
        </p:txBody>
      </p:sp>
      <p:sp>
        <p:nvSpPr>
          <p:cNvPr id="22" name="TextBox 21">
            <a:extLst>
              <a:ext uri="{FF2B5EF4-FFF2-40B4-BE49-F238E27FC236}">
                <a16:creationId xmlns:a16="http://schemas.microsoft.com/office/drawing/2014/main" id="{6912D18C-AC7A-40CA-8F89-2FDD061B2715}"/>
              </a:ext>
            </a:extLst>
          </p:cNvPr>
          <p:cNvSpPr txBox="1"/>
          <p:nvPr/>
        </p:nvSpPr>
        <p:spPr>
          <a:xfrm>
            <a:off x="1939678" y="3585488"/>
            <a:ext cx="3506058"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10000 </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x 0.000001 (metric tons CH4/</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1" i="0" u="none" strike="noStrike" kern="1200" cap="none" spc="0" normalizeH="0" baseline="0" noProof="0" dirty="0">
                <a:ln>
                  <a:noFill/>
                </a:ln>
                <a:solidFill>
                  <a:prstClr val="black"/>
                </a:solidFill>
                <a:effectLst/>
                <a:uLnTx/>
                <a:uFillTx/>
                <a:latin typeface="Arial"/>
                <a:ea typeface="+mn-ea"/>
                <a:cs typeface="+mn-cs"/>
              </a:rPr>
              <a:t>0.01 metric tons CH</a:t>
            </a:r>
            <a:r>
              <a:rPr kumimoji="0" lang="en-US" sz="1800" b="1" i="0" u="none" strike="noStrike" kern="1200" cap="none" spc="0" normalizeH="0" baseline="-25000" noProof="0" dirty="0">
                <a:ln>
                  <a:noFill/>
                </a:ln>
                <a:solidFill>
                  <a:prstClr val="black"/>
                </a:solidFill>
                <a:effectLst/>
                <a:uLnTx/>
                <a:uFillTx/>
                <a:latin typeface="Arial"/>
                <a:ea typeface="+mn-ea"/>
                <a:cs typeface="+mn-cs"/>
              </a:rPr>
              <a:t>4</a:t>
            </a:r>
            <a:r>
              <a:rPr kumimoji="0" lang="en-US" sz="1800" b="1" i="0" u="none" strike="noStrike" kern="1200" cap="none" spc="0" normalizeH="0" baseline="0" noProof="0" dirty="0">
                <a:ln>
                  <a:noFill/>
                </a:ln>
                <a:solidFill>
                  <a:prstClr val="black"/>
                </a:solidFill>
                <a:effectLst/>
                <a:uLnTx/>
                <a:uFillTx/>
                <a:latin typeface="Arial"/>
                <a:ea typeface="+mn-ea"/>
                <a:cs typeface="+mn-cs"/>
              </a:rPr>
              <a:t> </a:t>
            </a:r>
          </a:p>
        </p:txBody>
      </p:sp>
      <p:sp>
        <p:nvSpPr>
          <p:cNvPr id="23" name="TextBox 22">
            <a:extLst>
              <a:ext uri="{FF2B5EF4-FFF2-40B4-BE49-F238E27FC236}">
                <a16:creationId xmlns:a16="http://schemas.microsoft.com/office/drawing/2014/main" id="{3CCFB859-7174-4F58-A183-7389E7BE4CAF}"/>
              </a:ext>
            </a:extLst>
          </p:cNvPr>
          <p:cNvSpPr txBox="1"/>
          <p:nvPr/>
        </p:nvSpPr>
        <p:spPr>
          <a:xfrm>
            <a:off x="1939678" y="4704263"/>
            <a:ext cx="3506058"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10000 </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x 0.0000001 (metric tons N2O/</a:t>
            </a:r>
            <a:r>
              <a:rPr kumimoji="0" lang="en-US" sz="1800" b="0" i="0" u="none" strike="noStrike" kern="1200" cap="none" spc="0" normalizeH="0" baseline="0" noProof="0" dirty="0" err="1">
                <a:ln>
                  <a:noFill/>
                </a:ln>
                <a:solidFill>
                  <a:prstClr val="black"/>
                </a:solidFill>
                <a:effectLst/>
                <a:uLnTx/>
                <a:uFillTx/>
                <a:latin typeface="Arial"/>
                <a:ea typeface="+mn-ea"/>
                <a:cs typeface="+mn-cs"/>
              </a:rPr>
              <a:t>mmBTU</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1" i="0" u="none" strike="noStrike" kern="1200" cap="none" spc="0" normalizeH="0" baseline="0" noProof="0" dirty="0">
                <a:ln>
                  <a:noFill/>
                </a:ln>
                <a:solidFill>
                  <a:prstClr val="black"/>
                </a:solidFill>
                <a:effectLst/>
                <a:uLnTx/>
                <a:uFillTx/>
                <a:latin typeface="Arial"/>
                <a:ea typeface="+mn-ea"/>
                <a:cs typeface="+mn-cs"/>
              </a:rPr>
              <a:t>0.001 metric tons N</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lang="en-US" b="1" dirty="0">
                <a:solidFill>
                  <a:prstClr val="black"/>
                </a:solidFill>
                <a:latin typeface="Arial"/>
              </a:rPr>
              <a:t>O</a:t>
            </a:r>
            <a:r>
              <a:rPr kumimoji="0" lang="en-US" sz="1800" b="1" i="0" u="none" strike="noStrike" kern="1200" cap="none" spc="0" normalizeH="0" baseline="0" noProof="0" dirty="0">
                <a:ln>
                  <a:noFill/>
                </a:ln>
                <a:solidFill>
                  <a:prstClr val="black"/>
                </a:solidFill>
                <a:effectLst/>
                <a:uLnTx/>
                <a:uFillTx/>
                <a:latin typeface="Arial"/>
                <a:ea typeface="+mn-ea"/>
                <a:cs typeface="+mn-cs"/>
              </a:rPr>
              <a:t>  </a:t>
            </a:r>
          </a:p>
        </p:txBody>
      </p:sp>
      <p:sp>
        <p:nvSpPr>
          <p:cNvPr id="24" name="Rectangle 23">
            <a:extLst>
              <a:ext uri="{FF2B5EF4-FFF2-40B4-BE49-F238E27FC236}">
                <a16:creationId xmlns:a16="http://schemas.microsoft.com/office/drawing/2014/main" id="{281150D1-A4E0-4108-9395-35A905B5FA2B}"/>
              </a:ext>
            </a:extLst>
          </p:cNvPr>
          <p:cNvSpPr/>
          <p:nvPr/>
        </p:nvSpPr>
        <p:spPr>
          <a:xfrm>
            <a:off x="5380479" y="1809184"/>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698B63F-81E2-447D-A16F-2FC2CE2C8116}"/>
              </a:ext>
            </a:extLst>
          </p:cNvPr>
          <p:cNvSpPr txBox="1"/>
          <p:nvPr/>
        </p:nvSpPr>
        <p:spPr>
          <a:xfrm>
            <a:off x="5527957" y="1793358"/>
            <a:ext cx="24174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Apply GWP to convert to CO2e</a:t>
            </a:r>
          </a:p>
        </p:txBody>
      </p:sp>
      <p:sp>
        <p:nvSpPr>
          <p:cNvPr id="26" name="TextBox 25">
            <a:extLst>
              <a:ext uri="{FF2B5EF4-FFF2-40B4-BE49-F238E27FC236}">
                <a16:creationId xmlns:a16="http://schemas.microsoft.com/office/drawing/2014/main" id="{46A5E23E-FBA8-43CF-8F13-BF62AC797212}"/>
              </a:ext>
            </a:extLst>
          </p:cNvPr>
          <p:cNvSpPr txBox="1"/>
          <p:nvPr/>
        </p:nvSpPr>
        <p:spPr>
          <a:xfrm>
            <a:off x="5380479" y="2715422"/>
            <a:ext cx="2804632"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530.6 mtCO2 x 1 = </a:t>
            </a:r>
            <a:r>
              <a:rPr kumimoji="0" lang="en-US" sz="1800" b="1" i="0" u="none" strike="noStrike" kern="1200" cap="none" spc="0" normalizeH="0" baseline="0" noProof="0" dirty="0">
                <a:ln>
                  <a:noFill/>
                </a:ln>
                <a:solidFill>
                  <a:prstClr val="black"/>
                </a:solidFill>
                <a:effectLst/>
                <a:uLnTx/>
                <a:uFillTx/>
                <a:latin typeface="Arial"/>
                <a:ea typeface="+mn-ea"/>
                <a:cs typeface="+mn-cs"/>
              </a:rPr>
              <a:t>530.6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7" name="TextBox 26">
            <a:extLst>
              <a:ext uri="{FF2B5EF4-FFF2-40B4-BE49-F238E27FC236}">
                <a16:creationId xmlns:a16="http://schemas.microsoft.com/office/drawing/2014/main" id="{A960AD5F-2B58-40A2-9477-72E30102C593}"/>
              </a:ext>
            </a:extLst>
          </p:cNvPr>
          <p:cNvSpPr txBox="1"/>
          <p:nvPr/>
        </p:nvSpPr>
        <p:spPr>
          <a:xfrm>
            <a:off x="5380479" y="3690919"/>
            <a:ext cx="2321955"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0.01 mtCH4 x 28 = </a:t>
            </a:r>
            <a:r>
              <a:rPr kumimoji="0" lang="en-US" sz="1800" b="1" i="0" u="none" strike="noStrike" kern="1200" cap="none" spc="0" normalizeH="0" baseline="0" noProof="0" dirty="0">
                <a:ln>
                  <a:noFill/>
                </a:ln>
                <a:solidFill>
                  <a:prstClr val="black"/>
                </a:solidFill>
                <a:effectLst/>
                <a:uLnTx/>
                <a:uFillTx/>
                <a:latin typeface="Arial"/>
                <a:ea typeface="+mn-ea"/>
                <a:cs typeface="+mn-cs"/>
              </a:rPr>
              <a:t>0.28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8" name="TextBox 27">
            <a:extLst>
              <a:ext uri="{FF2B5EF4-FFF2-40B4-BE49-F238E27FC236}">
                <a16:creationId xmlns:a16="http://schemas.microsoft.com/office/drawing/2014/main" id="{36D6996F-5B81-45DC-87FF-DE73E69441AB}"/>
              </a:ext>
            </a:extLst>
          </p:cNvPr>
          <p:cNvSpPr txBox="1"/>
          <p:nvPr/>
        </p:nvSpPr>
        <p:spPr>
          <a:xfrm>
            <a:off x="5401894" y="4845222"/>
            <a:ext cx="2783217"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0.001 mtN2O x 265 = </a:t>
            </a:r>
            <a:r>
              <a:rPr kumimoji="0" lang="en-US" sz="1800" b="1" i="0" u="none" strike="noStrike" kern="1200" cap="none" spc="0" normalizeH="0" baseline="0" noProof="0" dirty="0">
                <a:ln>
                  <a:noFill/>
                </a:ln>
                <a:solidFill>
                  <a:prstClr val="black"/>
                </a:solidFill>
                <a:effectLst/>
                <a:uLnTx/>
                <a:uFillTx/>
                <a:latin typeface="Arial"/>
                <a:ea typeface="+mn-ea"/>
                <a:cs typeface="+mn-cs"/>
              </a:rPr>
              <a:t>0.265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9" name="Rectangle 28">
            <a:extLst>
              <a:ext uri="{FF2B5EF4-FFF2-40B4-BE49-F238E27FC236}">
                <a16:creationId xmlns:a16="http://schemas.microsoft.com/office/drawing/2014/main" id="{F00F409B-EA98-403A-86EE-73CBC36E47D0}"/>
              </a:ext>
            </a:extLst>
          </p:cNvPr>
          <p:cNvSpPr/>
          <p:nvPr/>
        </p:nvSpPr>
        <p:spPr>
          <a:xfrm>
            <a:off x="9132265" y="1824911"/>
            <a:ext cx="1246380" cy="5816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A617CDF0-171E-41A9-B505-9B979D8D56C5}"/>
              </a:ext>
            </a:extLst>
          </p:cNvPr>
          <p:cNvSpPr txBox="1"/>
          <p:nvPr/>
        </p:nvSpPr>
        <p:spPr>
          <a:xfrm>
            <a:off x="9418123" y="1901282"/>
            <a:ext cx="17877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Sum</a:t>
            </a:r>
          </a:p>
        </p:txBody>
      </p:sp>
      <p:sp>
        <p:nvSpPr>
          <p:cNvPr id="31" name="TextBox 30">
            <a:extLst>
              <a:ext uri="{FF2B5EF4-FFF2-40B4-BE49-F238E27FC236}">
                <a16:creationId xmlns:a16="http://schemas.microsoft.com/office/drawing/2014/main" id="{874CD6A3-98EC-4BE7-A7FC-854D11523D59}"/>
              </a:ext>
            </a:extLst>
          </p:cNvPr>
          <p:cNvSpPr txBox="1"/>
          <p:nvPr/>
        </p:nvSpPr>
        <p:spPr>
          <a:xfrm>
            <a:off x="9132265" y="2723853"/>
            <a:ext cx="2565400" cy="646331"/>
          </a:xfrm>
          <a:prstGeom prst="rect">
            <a:avLst/>
          </a:prstGeom>
          <a:noFill/>
          <a:ln w="38100">
            <a:solidFill>
              <a:srgbClr val="AA3434"/>
            </a:solid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530.6 + 0.28 + 0.265 = </a:t>
            </a:r>
            <a:r>
              <a:rPr kumimoji="0" lang="en-US" sz="1800" b="1" i="0" u="none" strike="noStrike" kern="1200" cap="none" spc="0" normalizeH="0" baseline="0" noProof="0" dirty="0">
                <a:ln>
                  <a:noFill/>
                </a:ln>
                <a:solidFill>
                  <a:prstClr val="black"/>
                </a:solidFill>
                <a:effectLst/>
                <a:uLnTx/>
                <a:uFillTx/>
                <a:latin typeface="Arial"/>
                <a:ea typeface="+mn-ea"/>
                <a:cs typeface="+mn-cs"/>
              </a:rPr>
              <a:t>531.145 mt 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a:t>
            </a:r>
          </a:p>
        </p:txBody>
      </p:sp>
      <p:cxnSp>
        <p:nvCxnSpPr>
          <p:cNvPr id="33" name="Straight Arrow Connector 32">
            <a:extLst>
              <a:ext uri="{FF2B5EF4-FFF2-40B4-BE49-F238E27FC236}">
                <a16:creationId xmlns:a16="http://schemas.microsoft.com/office/drawing/2014/main" id="{FD4B640D-B8BF-46F7-93DD-78AC38ECE2D4}"/>
              </a:ext>
            </a:extLst>
          </p:cNvPr>
          <p:cNvCxnSpPr>
            <a:cxnSpLocks/>
          </p:cNvCxnSpPr>
          <p:nvPr/>
        </p:nvCxnSpPr>
        <p:spPr>
          <a:xfrm flipV="1">
            <a:off x="9604482" y="3566404"/>
            <a:ext cx="0" cy="58454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1F75B30-3074-41B8-9610-B16AEAA80774}"/>
              </a:ext>
            </a:extLst>
          </p:cNvPr>
          <p:cNvSpPr txBox="1"/>
          <p:nvPr/>
        </p:nvSpPr>
        <p:spPr>
          <a:xfrm>
            <a:off x="9132265" y="4334839"/>
            <a:ext cx="2321956" cy="1477328"/>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represents total Scope 1 emissions related to the organization's natural gas use</a:t>
            </a:r>
          </a:p>
        </p:txBody>
      </p:sp>
      <p:cxnSp>
        <p:nvCxnSpPr>
          <p:cNvPr id="32" name="Straight Connector 31">
            <a:extLst>
              <a:ext uri="{FF2B5EF4-FFF2-40B4-BE49-F238E27FC236}">
                <a16:creationId xmlns:a16="http://schemas.microsoft.com/office/drawing/2014/main" id="{7699282E-8932-4285-A469-0C869440362C}"/>
              </a:ext>
            </a:extLst>
          </p:cNvPr>
          <p:cNvCxnSpPr>
            <a:cxnSpLocks/>
          </p:cNvCxnSpPr>
          <p:nvPr/>
        </p:nvCxnSpPr>
        <p:spPr>
          <a:xfrm>
            <a:off x="444500" y="3503892"/>
            <a:ext cx="8407399"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32CEE2B9-3A4A-4E1E-BF83-85DB3084A0BA}"/>
              </a:ext>
            </a:extLst>
          </p:cNvPr>
          <p:cNvCxnSpPr>
            <a:cxnSpLocks/>
          </p:cNvCxnSpPr>
          <p:nvPr/>
        </p:nvCxnSpPr>
        <p:spPr>
          <a:xfrm>
            <a:off x="444500" y="4590414"/>
            <a:ext cx="8407400" cy="0"/>
          </a:xfrm>
          <a:prstGeom prst="line">
            <a:avLst/>
          </a:prstGeom>
          <a:ln w="25400"/>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857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00ECF1-B92E-6800-D7E1-5375D1FE3C54}"/>
              </a:ext>
            </a:extLst>
          </p:cNvPr>
          <p:cNvSpPr>
            <a:spLocks noGrp="1"/>
          </p:cNvSpPr>
          <p:nvPr>
            <p:ph type="sldNum" sz="quarter" idx="12"/>
          </p:nvPr>
        </p:nvSpPr>
        <p:spPr/>
        <p:txBody>
          <a:bodyPr/>
          <a:lstStyle/>
          <a:p>
            <a:fld id="{9FBBB179-F8D5-C345-885D-36A3B3A51673}" type="slidenum">
              <a:rPr lang="en-US" smtClean="0"/>
              <a:t>3</a:t>
            </a:fld>
            <a:endParaRPr lang="en-US"/>
          </a:p>
        </p:txBody>
      </p:sp>
      <p:pic>
        <p:nvPicPr>
          <p:cNvPr id="10" name="Picture 9" descr="A person with long hair smiling&#10;&#10;Description automatically generated with low confidence">
            <a:extLst>
              <a:ext uri="{FF2B5EF4-FFF2-40B4-BE49-F238E27FC236}">
                <a16:creationId xmlns:a16="http://schemas.microsoft.com/office/drawing/2014/main" id="{F6E7DEDB-E2D0-9365-F510-B0A90DA00828}"/>
              </a:ext>
            </a:extLst>
          </p:cNvPr>
          <p:cNvPicPr>
            <a:picLocks noChangeAspect="1"/>
          </p:cNvPicPr>
          <p:nvPr/>
        </p:nvPicPr>
        <p:blipFill>
          <a:blip r:embed="rId2"/>
          <a:stretch>
            <a:fillRect/>
          </a:stretch>
        </p:blipFill>
        <p:spPr>
          <a:xfrm>
            <a:off x="1470581" y="1629986"/>
            <a:ext cx="2543170" cy="3196014"/>
          </a:xfrm>
          <a:prstGeom prst="rect">
            <a:avLst/>
          </a:prstGeom>
        </p:spPr>
      </p:pic>
      <p:sp>
        <p:nvSpPr>
          <p:cNvPr id="11" name="TextBox 10">
            <a:extLst>
              <a:ext uri="{FF2B5EF4-FFF2-40B4-BE49-F238E27FC236}">
                <a16:creationId xmlns:a16="http://schemas.microsoft.com/office/drawing/2014/main" id="{3555CA8E-9038-E7EA-E356-00D528E69EF2}"/>
              </a:ext>
            </a:extLst>
          </p:cNvPr>
          <p:cNvSpPr txBox="1"/>
          <p:nvPr/>
        </p:nvSpPr>
        <p:spPr>
          <a:xfrm>
            <a:off x="1323432" y="5081048"/>
            <a:ext cx="2837468"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Susan McNichols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Project Consultant WSP,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Sustainability Energy and Climate Change</a:t>
            </a:r>
          </a:p>
        </p:txBody>
      </p:sp>
      <p:pic>
        <p:nvPicPr>
          <p:cNvPr id="12" name="Picture 11" descr="A person wearing glasses and a suit&#10;&#10;Description automatically generated with medium confidence">
            <a:extLst>
              <a:ext uri="{FF2B5EF4-FFF2-40B4-BE49-F238E27FC236}">
                <a16:creationId xmlns:a16="http://schemas.microsoft.com/office/drawing/2014/main" id="{78AC381F-23C8-0AF3-F13C-751D13896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412" y="1657325"/>
            <a:ext cx="2887175" cy="3168675"/>
          </a:xfrm>
          <a:prstGeom prst="rect">
            <a:avLst/>
          </a:prstGeom>
        </p:spPr>
      </p:pic>
      <p:sp>
        <p:nvSpPr>
          <p:cNvPr id="13" name="TextBox 12">
            <a:extLst>
              <a:ext uri="{FF2B5EF4-FFF2-40B4-BE49-F238E27FC236}">
                <a16:creationId xmlns:a16="http://schemas.microsoft.com/office/drawing/2014/main" id="{EC3A1BDD-CC3B-FF5B-B039-FC9684BDA4D3}"/>
              </a:ext>
            </a:extLst>
          </p:cNvPr>
          <p:cNvSpPr txBox="1"/>
          <p:nvPr/>
        </p:nvSpPr>
        <p:spPr>
          <a:xfrm>
            <a:off x="4502699" y="5081048"/>
            <a:ext cx="2994244"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Ojas Satham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Associate Consultant WSP,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Sustainability Energy and Climate Change</a:t>
            </a:r>
          </a:p>
        </p:txBody>
      </p:sp>
      <p:sp>
        <p:nvSpPr>
          <p:cNvPr id="15" name="TextBox 14">
            <a:extLst>
              <a:ext uri="{FF2B5EF4-FFF2-40B4-BE49-F238E27FC236}">
                <a16:creationId xmlns:a16="http://schemas.microsoft.com/office/drawing/2014/main" id="{364CEC50-FEC4-104A-743A-DD08E0B31270}"/>
              </a:ext>
            </a:extLst>
          </p:cNvPr>
          <p:cNvSpPr txBox="1"/>
          <p:nvPr/>
        </p:nvSpPr>
        <p:spPr>
          <a:xfrm>
            <a:off x="8276485" y="5081048"/>
            <a:ext cx="2994244"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Adeola Adeusi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Project Manager,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Global Supply Management Corning Inc.</a:t>
            </a:r>
          </a:p>
        </p:txBody>
      </p:sp>
      <p:sp>
        <p:nvSpPr>
          <p:cNvPr id="16" name="Title 1">
            <a:extLst>
              <a:ext uri="{FF2B5EF4-FFF2-40B4-BE49-F238E27FC236}">
                <a16:creationId xmlns:a16="http://schemas.microsoft.com/office/drawing/2014/main" id="{2E013AB7-DDC0-D24B-1F9C-4FE1A92E3A2E}"/>
              </a:ext>
            </a:extLst>
          </p:cNvPr>
          <p:cNvSpPr txBox="1">
            <a:spLocks/>
          </p:cNvSpPr>
          <p:nvPr/>
        </p:nvSpPr>
        <p:spPr>
          <a:xfrm>
            <a:off x="312341" y="592754"/>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Speakers </a:t>
            </a:r>
          </a:p>
        </p:txBody>
      </p:sp>
      <p:sp>
        <p:nvSpPr>
          <p:cNvPr id="17" name="Text Placeholder 2">
            <a:extLst>
              <a:ext uri="{FF2B5EF4-FFF2-40B4-BE49-F238E27FC236}">
                <a16:creationId xmlns:a16="http://schemas.microsoft.com/office/drawing/2014/main" id="{4C5439DD-3F8B-B25A-09A6-68AD74F56018}"/>
              </a:ext>
            </a:extLst>
          </p:cNvPr>
          <p:cNvSpPr txBox="1">
            <a:spLocks/>
          </p:cNvSpPr>
          <p:nvPr/>
        </p:nvSpPr>
        <p:spPr>
          <a:xfrm>
            <a:off x="312341" y="128731"/>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dirty="0"/>
              <a:t>GHG 101: Scope 1 and 2</a:t>
            </a:r>
          </a:p>
        </p:txBody>
      </p:sp>
      <p:pic>
        <p:nvPicPr>
          <p:cNvPr id="4" name="Content Placeholder 3">
            <a:extLst>
              <a:ext uri="{FF2B5EF4-FFF2-40B4-BE49-F238E27FC236}">
                <a16:creationId xmlns:a16="http://schemas.microsoft.com/office/drawing/2014/main" id="{659B70B4-A6F5-6987-ECA0-9A741F6DC7EB}"/>
              </a:ext>
            </a:extLst>
          </p:cNvPr>
          <p:cNvPicPr>
            <a:picLocks noGrp="1" noChangeAspect="1"/>
          </p:cNvPicPr>
          <p:nvPr>
            <p:ph idx="1"/>
          </p:nvPr>
        </p:nvPicPr>
        <p:blipFill>
          <a:blip r:embed="rId4"/>
          <a:stretch>
            <a:fillRect/>
          </a:stretch>
        </p:blipFill>
        <p:spPr>
          <a:xfrm>
            <a:off x="8384222" y="1738605"/>
            <a:ext cx="2995956" cy="2995956"/>
          </a:xfrm>
          <a:prstGeom prst="rect">
            <a:avLst/>
          </a:prstGeom>
        </p:spPr>
      </p:pic>
      <p:pic>
        <p:nvPicPr>
          <p:cNvPr id="6" name="Picture 5" descr="A picture containing graphics, clipart, font, white&#10;&#10;Description automatically generated">
            <a:extLst>
              <a:ext uri="{FF2B5EF4-FFF2-40B4-BE49-F238E27FC236}">
                <a16:creationId xmlns:a16="http://schemas.microsoft.com/office/drawing/2014/main" id="{000A5ECB-A5D4-B990-62D5-DDED414C4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142926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3AA6-5088-D944-AC75-93D07D6D345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Content Placeholder 28"/>
          <p:cNvSpPr>
            <a:spLocks noGrp="1"/>
          </p:cNvSpPr>
          <p:nvPr>
            <p:ph idx="15"/>
          </p:nvPr>
        </p:nvSpPr>
        <p:spPr>
          <a:xfrm>
            <a:off x="3373433" y="1721433"/>
            <a:ext cx="4351903" cy="906192"/>
          </a:xfrm>
        </p:spPr>
        <p:txBody>
          <a:bodyPr anchor="ctr"/>
          <a:lstStyle/>
          <a:p>
            <a:pPr marL="0" indent="0">
              <a:lnSpc>
                <a:spcPct val="100000"/>
              </a:lnSpc>
              <a:spcBef>
                <a:spcPts val="600"/>
              </a:spcBef>
              <a:spcAft>
                <a:spcPts val="600"/>
              </a:spcAft>
              <a:buNone/>
            </a:pPr>
            <a:r>
              <a:rPr lang="en-US" sz="2000" b="1">
                <a:solidFill>
                  <a:schemeClr val="accent1"/>
                </a:solidFill>
              </a:rPr>
              <a:t>Scope 1 </a:t>
            </a:r>
            <a:r>
              <a:rPr lang="en-US" sz="2000"/>
              <a:t>– Greenhouse gases that your company emits (C6.1)</a:t>
            </a:r>
            <a:endParaRPr lang="en-US" sz="2000" b="1">
              <a:solidFill>
                <a:schemeClr val="accent1"/>
              </a:solidFill>
            </a:endParaRPr>
          </a:p>
        </p:txBody>
      </p:sp>
      <p:graphicFrame>
        <p:nvGraphicFramePr>
          <p:cNvPr id="8" name="Table 7">
            <a:extLst>
              <a:ext uri="{FF2B5EF4-FFF2-40B4-BE49-F238E27FC236}">
                <a16:creationId xmlns:a16="http://schemas.microsoft.com/office/drawing/2014/main" id="{9EDB8348-3152-4324-8119-1D8B0C7800F1}"/>
              </a:ext>
            </a:extLst>
          </p:cNvPr>
          <p:cNvGraphicFramePr>
            <a:graphicFrameLocks noGrp="1"/>
          </p:cNvGraphicFramePr>
          <p:nvPr/>
        </p:nvGraphicFramePr>
        <p:xfrm>
          <a:off x="482327" y="1666946"/>
          <a:ext cx="2438392" cy="4698415"/>
        </p:xfrm>
        <a:graphic>
          <a:graphicData uri="http://schemas.openxmlformats.org/drawingml/2006/table">
            <a:tbl>
              <a:tblPr>
                <a:tableStyleId>{073A0DAA-6AF3-43AB-8588-CEC1D06C72B9}</a:tableStyleId>
              </a:tblPr>
              <a:tblGrid>
                <a:gridCol w="2438392">
                  <a:extLst>
                    <a:ext uri="{9D8B030D-6E8A-4147-A177-3AD203B41FA5}">
                      <a16:colId xmlns:a16="http://schemas.microsoft.com/office/drawing/2014/main" val="2299170042"/>
                    </a:ext>
                  </a:extLst>
                </a:gridCol>
              </a:tblGrid>
              <a:tr h="309295">
                <a:tc>
                  <a:txBody>
                    <a:bodyPr/>
                    <a:lstStyle/>
                    <a:p>
                      <a:pPr marL="0" marR="0" lvl="0" indent="0" algn="ctr" defTabSz="914400" rtl="0" eaLnBrk="1" fontAlgn="base" latinLnBrk="0" hangingPunct="1">
                        <a:lnSpc>
                          <a:spcPct val="100000"/>
                        </a:lnSpc>
                        <a:spcBef>
                          <a:spcPts val="0"/>
                        </a:spcBef>
                        <a:spcAft>
                          <a:spcPts val="0"/>
                        </a:spcAft>
                        <a:buClrTx/>
                        <a:buSzTx/>
                        <a:buFont typeface="+mj-lt"/>
                        <a:buNone/>
                        <a:tabLst/>
                        <a:defRPr/>
                      </a:pPr>
                      <a:r>
                        <a:rPr lang="en-US" sz="1400" b="1" i="0">
                          <a:solidFill>
                            <a:schemeClr val="bg1"/>
                          </a:solidFill>
                          <a:effectLst/>
                          <a:latin typeface="+mj-lt"/>
                          <a:cs typeface="Arial"/>
                        </a:rPr>
                        <a:t>2022 MODULES</a:t>
                      </a:r>
                      <a:endParaRPr lang="en-GB" sz="1400" b="1" i="0">
                        <a:solidFill>
                          <a:schemeClr val="bg1"/>
                        </a:solidFill>
                        <a:effectLst/>
                        <a:latin typeface="+mj-lt"/>
                        <a:cs typeface="Arial"/>
                      </a:endParaRPr>
                    </a:p>
                  </a:txBody>
                  <a:tcPr anchor="ctr">
                    <a:solidFill>
                      <a:schemeClr val="accent1"/>
                    </a:solidFill>
                  </a:tcPr>
                </a:tc>
                <a:extLst>
                  <a:ext uri="{0D108BD9-81ED-4DB2-BD59-A6C34878D82A}">
                    <a16:rowId xmlns:a16="http://schemas.microsoft.com/office/drawing/2014/main" val="3866920292"/>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C0</a:t>
                      </a:r>
                      <a:r>
                        <a:rPr lang="en-GB" sz="1200" kern="1200">
                          <a:solidFill>
                            <a:schemeClr val="tx1"/>
                          </a:solidFill>
                          <a:effectLst/>
                          <a:latin typeface="+mj-lt"/>
                          <a:ea typeface="+mn-ea"/>
                          <a:cs typeface="Arial"/>
                        </a:rPr>
                        <a:t> Introduction</a:t>
                      </a:r>
                      <a:endParaRPr lang="en-GB" sz="1200" b="0" i="0">
                        <a:solidFill>
                          <a:schemeClr val="tx1"/>
                        </a:solidFill>
                        <a:effectLst/>
                        <a:latin typeface="+mj-lt"/>
                        <a:cs typeface="Arial"/>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0982824"/>
                  </a:ext>
                </a:extLst>
              </a:tr>
              <a:tr h="246661">
                <a:tc>
                  <a:txBody>
                    <a:bodyPr/>
                    <a:lstStyle/>
                    <a:p>
                      <a:pPr algn="l" fontAlgn="base">
                        <a:buFont typeface="+mj-lt"/>
                        <a:buNone/>
                      </a:pPr>
                      <a:r>
                        <a:rPr lang="en-GB" sz="1200" b="1">
                          <a:solidFill>
                            <a:schemeClr val="tx1"/>
                          </a:solidFill>
                          <a:effectLst/>
                          <a:latin typeface="+mj-lt"/>
                          <a:cs typeface="Arial"/>
                        </a:rPr>
                        <a:t>C1</a:t>
                      </a:r>
                      <a:r>
                        <a:rPr lang="en-GB" sz="1200" baseline="0">
                          <a:solidFill>
                            <a:schemeClr val="tx1"/>
                          </a:solidFill>
                          <a:effectLst/>
                          <a:latin typeface="+mj-lt"/>
                          <a:cs typeface="Arial"/>
                        </a:rPr>
                        <a:t> Governance</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1670297"/>
                  </a:ext>
                </a:extLst>
              </a:tr>
              <a:tr h="246661">
                <a:tc>
                  <a:txBody>
                    <a:bodyPr/>
                    <a:lstStyle/>
                    <a:p>
                      <a:pPr algn="l" fontAlgn="base">
                        <a:buFont typeface="+mj-lt"/>
                        <a:buNone/>
                      </a:pPr>
                      <a:r>
                        <a:rPr lang="en-GB" sz="1200" b="1">
                          <a:solidFill>
                            <a:schemeClr val="tx1"/>
                          </a:solidFill>
                          <a:effectLst/>
                          <a:latin typeface="+mj-lt"/>
                          <a:cs typeface="Arial"/>
                        </a:rPr>
                        <a:t>C2 </a:t>
                      </a:r>
                      <a:r>
                        <a:rPr lang="en-GB" sz="1200" baseline="0">
                          <a:solidFill>
                            <a:schemeClr val="tx1"/>
                          </a:solidFill>
                          <a:effectLst/>
                          <a:latin typeface="+mj-lt"/>
                          <a:cs typeface="Arial"/>
                        </a:rPr>
                        <a:t>Risks and opportunities</a:t>
                      </a:r>
                      <a:r>
                        <a:rPr lang="en-GB" sz="1200">
                          <a:solidFill>
                            <a:schemeClr val="tx1"/>
                          </a:solidFill>
                          <a:effectLst/>
                          <a:latin typeface="+mj-lt"/>
                          <a:cs typeface="Arial"/>
                        </a:rPr>
                        <a:t>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6736993"/>
                  </a:ext>
                </a:extLst>
              </a:tr>
              <a:tr h="246661">
                <a:tc>
                  <a:txBody>
                    <a:bodyPr/>
                    <a:lstStyle/>
                    <a:p>
                      <a:pPr algn="l" fontAlgn="base">
                        <a:buFont typeface="+mj-lt"/>
                        <a:buNone/>
                      </a:pPr>
                      <a:r>
                        <a:rPr lang="en-GB" sz="1200" b="1">
                          <a:solidFill>
                            <a:schemeClr val="tx1"/>
                          </a:solidFill>
                          <a:effectLst/>
                          <a:latin typeface="+mj-lt"/>
                          <a:cs typeface="Arial"/>
                        </a:rPr>
                        <a:t>C3</a:t>
                      </a:r>
                      <a:r>
                        <a:rPr lang="en-GB" sz="1200" b="1" baseline="0">
                          <a:solidFill>
                            <a:schemeClr val="tx1"/>
                          </a:solidFill>
                          <a:effectLst/>
                          <a:latin typeface="+mj-lt"/>
                          <a:cs typeface="Arial"/>
                        </a:rPr>
                        <a:t> </a:t>
                      </a:r>
                      <a:r>
                        <a:rPr lang="en-GB" sz="1200" baseline="0">
                          <a:solidFill>
                            <a:schemeClr val="tx1"/>
                          </a:solidFill>
                          <a:effectLst/>
                          <a:latin typeface="+mj-lt"/>
                          <a:cs typeface="Arial"/>
                        </a:rPr>
                        <a:t>Business strategy</a:t>
                      </a:r>
                      <a:endParaRPr lang="en-GB" sz="120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3133970"/>
                  </a:ext>
                </a:extLst>
              </a:tr>
              <a:tr h="246661">
                <a:tc>
                  <a:txBody>
                    <a:bodyPr/>
                    <a:lstStyle/>
                    <a:p>
                      <a:pPr algn="l" fontAlgn="base">
                        <a:buFont typeface="+mj-lt"/>
                        <a:buNone/>
                      </a:pPr>
                      <a:r>
                        <a:rPr lang="en-GB" sz="1200" b="1" kern="1200">
                          <a:solidFill>
                            <a:schemeClr val="tx1"/>
                          </a:solidFill>
                          <a:effectLst/>
                          <a:latin typeface="+mj-lt"/>
                          <a:ea typeface="+mn-ea"/>
                          <a:cs typeface="Arial"/>
                        </a:rPr>
                        <a:t>C4</a:t>
                      </a:r>
                      <a:r>
                        <a:rPr lang="en-GB" sz="1200" kern="1200">
                          <a:solidFill>
                            <a:schemeClr val="tx1"/>
                          </a:solidFill>
                          <a:effectLst/>
                          <a:latin typeface="+mj-lt"/>
                          <a:ea typeface="+mn-ea"/>
                          <a:cs typeface="Arial"/>
                        </a:rPr>
                        <a:t> Targets and performance</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4071357"/>
                  </a:ext>
                </a:extLst>
              </a:tr>
              <a:tr h="246661">
                <a:tc>
                  <a:txBody>
                    <a:bodyPr/>
                    <a:lstStyle/>
                    <a:p>
                      <a:pPr algn="l" fontAlgn="base">
                        <a:buFont typeface="+mj-lt"/>
                        <a:buNone/>
                      </a:pPr>
                      <a:r>
                        <a:rPr lang="en-GB" sz="1200" b="1" kern="1200">
                          <a:solidFill>
                            <a:srgbClr val="B42E34"/>
                          </a:solidFill>
                          <a:effectLst/>
                          <a:latin typeface="+mj-lt"/>
                          <a:ea typeface="+mn-ea"/>
                          <a:cs typeface="Arial"/>
                        </a:rPr>
                        <a:t>C5 Emissions methodology</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9936925"/>
                  </a:ext>
                </a:extLst>
              </a:tr>
              <a:tr h="246661">
                <a:tc>
                  <a:txBody>
                    <a:bodyPr/>
                    <a:lstStyle/>
                    <a:p>
                      <a:r>
                        <a:rPr lang="en-GB" sz="1200" b="1" kern="1200">
                          <a:solidFill>
                            <a:srgbClr val="B42E34"/>
                          </a:solidFill>
                          <a:effectLst/>
                          <a:latin typeface="+mj-lt"/>
                          <a:ea typeface="+mn-ea"/>
                          <a:cs typeface="Arial"/>
                        </a:rPr>
                        <a:t>C6 Emissions data</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785118"/>
                  </a:ext>
                </a:extLst>
              </a:tr>
              <a:tr h="24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j-lt"/>
                          <a:ea typeface="+mn-ea"/>
                          <a:cs typeface="Arial"/>
                        </a:rPr>
                        <a:t>C7</a:t>
                      </a:r>
                      <a:r>
                        <a:rPr lang="en-GB" sz="1200" kern="1200">
                          <a:solidFill>
                            <a:schemeClr val="tx1"/>
                          </a:solidFill>
                          <a:effectLst/>
                          <a:latin typeface="+mj-lt"/>
                          <a:ea typeface="+mn-ea"/>
                          <a:cs typeface="Arial"/>
                        </a:rPr>
                        <a:t> Emissions breakdown</a:t>
                      </a:r>
                      <a:endParaRPr lang="en-GB" sz="1200">
                        <a:solidFill>
                          <a:schemeClr val="tx1"/>
                        </a:solidFill>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8082349"/>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ysClr val="windowText" lastClr="000000"/>
                          </a:solidFill>
                          <a:effectLst/>
                          <a:latin typeface="+mj-lt"/>
                          <a:ea typeface="+mn-ea"/>
                          <a:cs typeface="Arial"/>
                        </a:rPr>
                        <a:t>C8 </a:t>
                      </a:r>
                      <a:r>
                        <a:rPr lang="en-GB" sz="1200" b="0" kern="1200">
                          <a:solidFill>
                            <a:sysClr val="windowText" lastClr="000000"/>
                          </a:solidFill>
                          <a:effectLst/>
                          <a:latin typeface="+mj-lt"/>
                          <a:ea typeface="+mn-ea"/>
                          <a:cs typeface="Arial"/>
                        </a:rPr>
                        <a:t>Energy</a:t>
                      </a:r>
                      <a:endParaRPr lang="en-GB" sz="1200" b="0" i="0">
                        <a:solidFill>
                          <a:sysClr val="windowText" lastClr="000000"/>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7926809"/>
                  </a:ext>
                </a:extLst>
              </a:tr>
              <a:tr h="246661">
                <a:tc>
                  <a:txBody>
                    <a:bodyPr/>
                    <a:lstStyle/>
                    <a:p>
                      <a:pPr marL="0" marR="0" indent="0" algn="l" defTabSz="911487"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C9 </a:t>
                      </a:r>
                      <a:r>
                        <a:rPr lang="en-GB" sz="1200">
                          <a:solidFill>
                            <a:schemeClr val="tx1"/>
                          </a:solidFill>
                          <a:effectLst/>
                          <a:latin typeface="+mj-lt"/>
                          <a:cs typeface="Arial"/>
                        </a:rPr>
                        <a:t>Additional metrics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433603"/>
                  </a:ext>
                </a:extLst>
              </a:tr>
              <a:tr h="246661">
                <a:tc>
                  <a:txBody>
                    <a:bodyPr/>
                    <a:lstStyle/>
                    <a:p>
                      <a:pPr algn="l" fontAlgn="base">
                        <a:buFont typeface="+mj-lt"/>
                        <a:buNone/>
                      </a:pPr>
                      <a:r>
                        <a:rPr lang="en-GB" sz="1200" b="1">
                          <a:solidFill>
                            <a:schemeClr val="tx1"/>
                          </a:solidFill>
                          <a:effectLst/>
                          <a:latin typeface="+mj-lt"/>
                          <a:cs typeface="Arial"/>
                        </a:rPr>
                        <a:t>C10</a:t>
                      </a:r>
                      <a:r>
                        <a:rPr lang="en-GB" sz="1200" b="0">
                          <a:solidFill>
                            <a:schemeClr val="tx1"/>
                          </a:solidFill>
                          <a:effectLst/>
                          <a:latin typeface="+mj-lt"/>
                          <a:cs typeface="Arial"/>
                        </a:rPr>
                        <a:t> Verification</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395483"/>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C11</a:t>
                      </a:r>
                      <a:r>
                        <a:rPr lang="en-GB" sz="1200">
                          <a:solidFill>
                            <a:schemeClr val="tx1"/>
                          </a:solidFill>
                          <a:effectLst/>
                          <a:latin typeface="+mj-lt"/>
                          <a:cs typeface="Arial"/>
                        </a:rPr>
                        <a:t> Carbon pricing</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397134"/>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C12</a:t>
                      </a:r>
                      <a:r>
                        <a:rPr lang="en-GB" sz="1200">
                          <a:solidFill>
                            <a:schemeClr val="tx1"/>
                          </a:solidFill>
                          <a:effectLst/>
                          <a:latin typeface="+mj-lt"/>
                          <a:cs typeface="Arial"/>
                        </a:rPr>
                        <a:t> Engagement</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248709"/>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C15 </a:t>
                      </a:r>
                      <a:r>
                        <a:rPr lang="en-GB" sz="1200" b="0">
                          <a:solidFill>
                            <a:schemeClr val="tx1"/>
                          </a:solidFill>
                          <a:effectLst/>
                          <a:latin typeface="+mj-lt"/>
                          <a:cs typeface="Arial"/>
                        </a:rPr>
                        <a:t>Biodiversity</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7023592"/>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C16 </a:t>
                      </a:r>
                      <a:r>
                        <a:rPr lang="en-GB" sz="1200" b="0">
                          <a:solidFill>
                            <a:schemeClr val="tx1"/>
                          </a:solidFill>
                          <a:effectLst/>
                          <a:latin typeface="+mj-lt"/>
                          <a:cs typeface="Arial"/>
                        </a:rPr>
                        <a:t>Signoff</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7790825"/>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SC </a:t>
                      </a:r>
                      <a:r>
                        <a:rPr lang="en-GB" sz="1200" b="0" kern="1200">
                          <a:solidFill>
                            <a:schemeClr val="tx1"/>
                          </a:solidFill>
                          <a:effectLst/>
                          <a:latin typeface="+mj-lt"/>
                          <a:ea typeface="+mn-ea"/>
                          <a:cs typeface="Arial"/>
                        </a:rPr>
                        <a:t>Supply Chain</a:t>
                      </a:r>
                    </a:p>
                  </a:txBody>
                  <a:tcPr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949471603"/>
                  </a:ext>
                </a:extLst>
              </a:tr>
            </a:tbl>
          </a:graphicData>
        </a:graphic>
      </p:graphicFrame>
      <p:grpSp>
        <p:nvGrpSpPr>
          <p:cNvPr id="10" name="Group 9">
            <a:extLst>
              <a:ext uri="{FF2B5EF4-FFF2-40B4-BE49-F238E27FC236}">
                <a16:creationId xmlns:a16="http://schemas.microsoft.com/office/drawing/2014/main" id="{E5E5712D-C723-4676-ADD6-A983E8229682}"/>
              </a:ext>
            </a:extLst>
          </p:cNvPr>
          <p:cNvGrpSpPr/>
          <p:nvPr/>
        </p:nvGrpSpPr>
        <p:grpSpPr>
          <a:xfrm>
            <a:off x="8999864" y="1732301"/>
            <a:ext cx="2211738" cy="864296"/>
            <a:chOff x="4619681" y="1384490"/>
            <a:chExt cx="3562482" cy="2036600"/>
          </a:xfrm>
        </p:grpSpPr>
        <p:grpSp>
          <p:nvGrpSpPr>
            <p:cNvPr id="11" name="Group 10">
              <a:extLst>
                <a:ext uri="{FF2B5EF4-FFF2-40B4-BE49-F238E27FC236}">
                  <a16:creationId xmlns:a16="http://schemas.microsoft.com/office/drawing/2014/main" id="{4F5F9934-FF3F-4318-A09B-2E6825007012}"/>
                </a:ext>
              </a:extLst>
            </p:cNvPr>
            <p:cNvGrpSpPr/>
            <p:nvPr/>
          </p:nvGrpSpPr>
          <p:grpSpPr>
            <a:xfrm>
              <a:off x="4619681" y="1384490"/>
              <a:ext cx="1741868" cy="2013508"/>
              <a:chOff x="4366291" y="1252286"/>
              <a:chExt cx="1741868" cy="2013508"/>
            </a:xfrm>
          </p:grpSpPr>
          <p:sp>
            <p:nvSpPr>
              <p:cNvPr id="20" name="TextBox 19">
                <a:extLst>
                  <a:ext uri="{FF2B5EF4-FFF2-40B4-BE49-F238E27FC236}">
                    <a16:creationId xmlns:a16="http://schemas.microsoft.com/office/drawing/2014/main" id="{637A1844-4E9F-495F-B401-E697BE007550}"/>
                  </a:ext>
                </a:extLst>
              </p:cNvPr>
              <p:cNvSpPr txBox="1"/>
              <p:nvPr/>
            </p:nvSpPr>
            <p:spPr>
              <a:xfrm>
                <a:off x="4366291" y="2392024"/>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Facilities</a:t>
                </a:r>
              </a:p>
            </p:txBody>
          </p:sp>
          <p:pic>
            <p:nvPicPr>
              <p:cNvPr id="21" name="Picture 4" descr="Image result for building icon">
                <a:extLst>
                  <a:ext uri="{FF2B5EF4-FFF2-40B4-BE49-F238E27FC236}">
                    <a16:creationId xmlns:a16="http://schemas.microsoft.com/office/drawing/2014/main" id="{CBD0D394-45BD-49E0-A4DD-3F3BB1CC5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521" y="1252286"/>
                <a:ext cx="963408" cy="963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8F949E0-8D3D-4F45-B00C-86C860293920}"/>
                </a:ext>
              </a:extLst>
            </p:cNvPr>
            <p:cNvGrpSpPr/>
            <p:nvPr/>
          </p:nvGrpSpPr>
          <p:grpSpPr>
            <a:xfrm>
              <a:off x="6440295" y="1544705"/>
              <a:ext cx="1741868" cy="1876385"/>
              <a:chOff x="6144458" y="1421680"/>
              <a:chExt cx="1741868" cy="1876385"/>
            </a:xfrm>
          </p:grpSpPr>
          <p:sp>
            <p:nvSpPr>
              <p:cNvPr id="17" name="TextBox 16">
                <a:extLst>
                  <a:ext uri="{FF2B5EF4-FFF2-40B4-BE49-F238E27FC236}">
                    <a16:creationId xmlns:a16="http://schemas.microsoft.com/office/drawing/2014/main" id="{E97D776D-2AD7-4128-99FA-70085FEC9F6B}"/>
                  </a:ext>
                </a:extLst>
              </p:cNvPr>
              <p:cNvSpPr txBox="1"/>
              <p:nvPr/>
            </p:nvSpPr>
            <p:spPr>
              <a:xfrm>
                <a:off x="6144458" y="2424295"/>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Vehicles</a:t>
                </a:r>
              </a:p>
            </p:txBody>
          </p:sp>
          <p:pic>
            <p:nvPicPr>
              <p:cNvPr id="18" name="Picture 4" descr="Image result for truck icon">
                <a:extLst>
                  <a:ext uri="{FF2B5EF4-FFF2-40B4-BE49-F238E27FC236}">
                    <a16:creationId xmlns:a16="http://schemas.microsoft.com/office/drawing/2014/main" id="{667CCD8E-1831-4A5D-AB87-592445B93D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98" y="1421680"/>
                <a:ext cx="970255" cy="7289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a:extLst>
              <a:ext uri="{FF2B5EF4-FFF2-40B4-BE49-F238E27FC236}">
                <a16:creationId xmlns:a16="http://schemas.microsoft.com/office/drawing/2014/main" id="{A84F240A-2898-4614-8859-9466A10501DE}"/>
              </a:ext>
            </a:extLst>
          </p:cNvPr>
          <p:cNvSpPr txBox="1"/>
          <p:nvPr/>
        </p:nvSpPr>
        <p:spPr>
          <a:xfrm>
            <a:off x="8999864" y="3788864"/>
            <a:ext cx="2318748" cy="646972"/>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Purchased electricity, steam, </a:t>
            </a:r>
          </a:p>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heating &amp; cooling, for own use</a:t>
            </a:r>
          </a:p>
        </p:txBody>
      </p:sp>
      <p:grpSp>
        <p:nvGrpSpPr>
          <p:cNvPr id="23" name="Group 22">
            <a:extLst>
              <a:ext uri="{FF2B5EF4-FFF2-40B4-BE49-F238E27FC236}">
                <a16:creationId xmlns:a16="http://schemas.microsoft.com/office/drawing/2014/main" id="{A13A8D78-07FC-496E-83AB-08460BD77B6B}"/>
              </a:ext>
            </a:extLst>
          </p:cNvPr>
          <p:cNvGrpSpPr/>
          <p:nvPr/>
        </p:nvGrpSpPr>
        <p:grpSpPr>
          <a:xfrm>
            <a:off x="9778322" y="3175620"/>
            <a:ext cx="703709" cy="420388"/>
            <a:chOff x="7082798" y="2085466"/>
            <a:chExt cx="703709" cy="420388"/>
          </a:xfrm>
        </p:grpSpPr>
        <p:pic>
          <p:nvPicPr>
            <p:cNvPr id="24" name="Picture 2" descr="Image result for electricity icon black">
              <a:extLst>
                <a:ext uri="{FF2B5EF4-FFF2-40B4-BE49-F238E27FC236}">
                  <a16:creationId xmlns:a16="http://schemas.microsoft.com/office/drawing/2014/main" id="{43D52234-7FDA-40F8-A544-B6889C9C0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2677" y="2113339"/>
              <a:ext cx="423952" cy="3646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D86112D4-87E5-48EE-A6CE-5DEAF0E985C5}"/>
                </a:ext>
              </a:extLst>
            </p:cNvPr>
            <p:cNvSpPr/>
            <p:nvPr/>
          </p:nvSpPr>
          <p:spPr>
            <a:xfrm>
              <a:off x="7082798" y="2085466"/>
              <a:ext cx="703709" cy="42038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sng"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3FD90DE3-E27B-4A42-A2B0-8682407C0184}"/>
              </a:ext>
            </a:extLst>
          </p:cNvPr>
          <p:cNvGrpSpPr/>
          <p:nvPr/>
        </p:nvGrpSpPr>
        <p:grpSpPr>
          <a:xfrm>
            <a:off x="8521296" y="5148034"/>
            <a:ext cx="2981631" cy="968807"/>
            <a:chOff x="6146462" y="3277228"/>
            <a:chExt cx="2981631" cy="968807"/>
          </a:xfrm>
        </p:grpSpPr>
        <p:sp>
          <p:nvSpPr>
            <p:cNvPr id="27" name="TextBox 26">
              <a:extLst>
                <a:ext uri="{FF2B5EF4-FFF2-40B4-BE49-F238E27FC236}">
                  <a16:creationId xmlns:a16="http://schemas.microsoft.com/office/drawing/2014/main" id="{E77A012E-2BC9-40BA-A459-31B16D15F855}"/>
                </a:ext>
              </a:extLst>
            </p:cNvPr>
            <p:cNvSpPr txBox="1"/>
            <p:nvPr/>
          </p:nvSpPr>
          <p:spPr>
            <a:xfrm>
              <a:off x="6146462" y="3747838"/>
              <a:ext cx="112389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Supplier emissions</a:t>
              </a:r>
            </a:p>
          </p:txBody>
        </p:sp>
        <p:sp>
          <p:nvSpPr>
            <p:cNvPr id="28" name="TextBox 27">
              <a:extLst>
                <a:ext uri="{FF2B5EF4-FFF2-40B4-BE49-F238E27FC236}">
                  <a16:creationId xmlns:a16="http://schemas.microsoft.com/office/drawing/2014/main" id="{10970F3E-3123-47B2-9D41-DA55F874C2B3}"/>
                </a:ext>
              </a:extLst>
            </p:cNvPr>
            <p:cNvSpPr txBox="1"/>
            <p:nvPr/>
          </p:nvSpPr>
          <p:spPr>
            <a:xfrm>
              <a:off x="7129886" y="3739066"/>
              <a:ext cx="869922"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Product use</a:t>
              </a:r>
            </a:p>
          </p:txBody>
        </p:sp>
        <p:sp>
          <p:nvSpPr>
            <p:cNvPr id="29" name="TextBox 28">
              <a:extLst>
                <a:ext uri="{FF2B5EF4-FFF2-40B4-BE49-F238E27FC236}">
                  <a16:creationId xmlns:a16="http://schemas.microsoft.com/office/drawing/2014/main" id="{9FDB36D6-2191-485B-BAC8-A5E3BDF8985C}"/>
                </a:ext>
              </a:extLst>
            </p:cNvPr>
            <p:cNvSpPr txBox="1"/>
            <p:nvPr/>
          </p:nvSpPr>
          <p:spPr>
            <a:xfrm>
              <a:off x="7826066" y="3739065"/>
              <a:ext cx="130202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Employee commuting</a:t>
              </a:r>
            </a:p>
          </p:txBody>
        </p:sp>
        <p:pic>
          <p:nvPicPr>
            <p:cNvPr id="30" name="Picture 2" descr="Image result for supplier chain icon black">
              <a:extLst>
                <a:ext uri="{FF2B5EF4-FFF2-40B4-BE49-F238E27FC236}">
                  <a16:creationId xmlns:a16="http://schemas.microsoft.com/office/drawing/2014/main" id="{21953CC2-05B6-40B0-8CD0-C74466BD20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674" y="3351268"/>
              <a:ext cx="581368" cy="244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omputer icon black">
              <a:extLst>
                <a:ext uri="{FF2B5EF4-FFF2-40B4-BE49-F238E27FC236}">
                  <a16:creationId xmlns:a16="http://schemas.microsoft.com/office/drawing/2014/main" id="{B4252457-0AF3-4E76-A583-CF74633511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8240" y="3285675"/>
              <a:ext cx="332472" cy="3682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car icon black">
              <a:extLst>
                <a:ext uri="{FF2B5EF4-FFF2-40B4-BE49-F238E27FC236}">
                  <a16:creationId xmlns:a16="http://schemas.microsoft.com/office/drawing/2014/main" id="{35366D31-9663-45A0-BDBB-C70A0CD3E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54" y="3277228"/>
              <a:ext cx="429231" cy="3599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41001AF1-DCE4-408D-8E5C-C94DCFE1B59F}"/>
              </a:ext>
            </a:extLst>
          </p:cNvPr>
          <p:cNvCxnSpPr>
            <a:cxnSpLocks/>
          </p:cNvCxnSpPr>
          <p:nvPr/>
        </p:nvCxnSpPr>
        <p:spPr>
          <a:xfrm>
            <a:off x="3377288" y="2887579"/>
            <a:ext cx="7775986"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7DE5F75A-0DFE-4BFA-88F8-B13665C5BE3D}"/>
              </a:ext>
            </a:extLst>
          </p:cNvPr>
          <p:cNvCxnSpPr>
            <a:cxnSpLocks/>
          </p:cNvCxnSpPr>
          <p:nvPr/>
        </p:nvCxnSpPr>
        <p:spPr>
          <a:xfrm>
            <a:off x="3373433" y="4796581"/>
            <a:ext cx="7779841" cy="0"/>
          </a:xfrm>
          <a:prstGeom prst="line">
            <a:avLst/>
          </a:prstGeom>
          <a:ln w="25400"/>
          <a:effectLst/>
        </p:spPr>
        <p:style>
          <a:lnRef idx="3">
            <a:schemeClr val="accent1"/>
          </a:lnRef>
          <a:fillRef idx="0">
            <a:schemeClr val="accent1"/>
          </a:fillRef>
          <a:effectRef idx="2">
            <a:schemeClr val="accent1"/>
          </a:effectRef>
          <a:fontRef idx="minor">
            <a:schemeClr val="tx1"/>
          </a:fontRef>
        </p:style>
      </p:cxnSp>
      <p:sp>
        <p:nvSpPr>
          <p:cNvPr id="38" name="Content Placeholder 28">
            <a:extLst>
              <a:ext uri="{FF2B5EF4-FFF2-40B4-BE49-F238E27FC236}">
                <a16:creationId xmlns:a16="http://schemas.microsoft.com/office/drawing/2014/main" id="{1A270CB4-B516-4478-9521-28B00442D4D7}"/>
              </a:ext>
            </a:extLst>
          </p:cNvPr>
          <p:cNvSpPr txBox="1">
            <a:spLocks/>
          </p:cNvSpPr>
          <p:nvPr/>
        </p:nvSpPr>
        <p:spPr>
          <a:xfrm>
            <a:off x="3378199" y="3232593"/>
            <a:ext cx="4351903" cy="1182408"/>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2*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Greenhouse gases that others emit due to your energy use (C6.2 &amp; C6.3)</a:t>
            </a:r>
          </a:p>
        </p:txBody>
      </p:sp>
      <p:sp>
        <p:nvSpPr>
          <p:cNvPr id="39" name="Content Placeholder 28">
            <a:extLst>
              <a:ext uri="{FF2B5EF4-FFF2-40B4-BE49-F238E27FC236}">
                <a16:creationId xmlns:a16="http://schemas.microsoft.com/office/drawing/2014/main" id="{F7E067F4-EBC3-462F-A2BE-E8C93B2F0C65}"/>
              </a:ext>
            </a:extLst>
          </p:cNvPr>
          <p:cNvSpPr txBox="1">
            <a:spLocks/>
          </p:cNvSpPr>
          <p:nvPr/>
        </p:nvSpPr>
        <p:spPr>
          <a:xfrm>
            <a:off x="3378199" y="4977016"/>
            <a:ext cx="4351903" cy="727206"/>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3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Everything else (C6.5)</a:t>
            </a:r>
          </a:p>
        </p:txBody>
      </p:sp>
      <p:sp>
        <p:nvSpPr>
          <p:cNvPr id="43" name="Title 7">
            <a:extLst>
              <a:ext uri="{FF2B5EF4-FFF2-40B4-BE49-F238E27FC236}">
                <a16:creationId xmlns:a16="http://schemas.microsoft.com/office/drawing/2014/main" id="{0D88E0A4-22AE-42B3-A71E-2DB761D5741C}"/>
              </a:ext>
            </a:extLst>
          </p:cNvPr>
          <p:cNvSpPr>
            <a:spLocks noGrp="1"/>
          </p:cNvSpPr>
          <p:nvPr>
            <p:ph type="title"/>
          </p:nvPr>
        </p:nvSpPr>
        <p:spPr>
          <a:xfrm>
            <a:off x="536575" y="769363"/>
            <a:ext cx="9334500" cy="444500"/>
          </a:xfrm>
        </p:spPr>
        <p:txBody>
          <a:bodyPr/>
          <a:lstStyle/>
          <a:p>
            <a:r>
              <a:rPr lang="en-GB"/>
              <a:t>Target Questions: </a:t>
            </a:r>
            <a:br>
              <a:rPr lang="en-GB"/>
            </a:br>
            <a:r>
              <a:rPr lang="en-GB" sz="2400" b="0"/>
              <a:t>Greenhouse Gas Emissions Data &amp; Energy Usage</a:t>
            </a:r>
            <a:endParaRPr lang="en-US" b="0"/>
          </a:p>
        </p:txBody>
      </p:sp>
      <p:sp>
        <p:nvSpPr>
          <p:cNvPr id="2" name="Footer Placeholder 1">
            <a:extLst>
              <a:ext uri="{FF2B5EF4-FFF2-40B4-BE49-F238E27FC236}">
                <a16:creationId xmlns:a16="http://schemas.microsoft.com/office/drawing/2014/main" id="{D0D1F806-E1A2-44D9-A8EB-E834B5E4BEEF}"/>
              </a:ext>
            </a:extLst>
          </p:cNvPr>
          <p:cNvSpPr>
            <a:spLocks noGrp="1"/>
          </p:cNvSpPr>
          <p:nvPr>
            <p:ph type="ftr" sz="quarter" idx="16"/>
          </p:nvPr>
        </p:nvSpPr>
        <p:spPr>
          <a:xfrm>
            <a:off x="7574320" y="6365361"/>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52334"/>
                </a:solidFill>
                <a:effectLst/>
                <a:uLnTx/>
                <a:uFillTx/>
                <a:latin typeface="Arial"/>
                <a:ea typeface="+mn-ea"/>
                <a:cs typeface="+mn-cs"/>
              </a:rPr>
              <a:t>#CDPSupplyChain | @CDP</a:t>
            </a:r>
          </a:p>
        </p:txBody>
      </p:sp>
      <p:sp>
        <p:nvSpPr>
          <p:cNvPr id="33" name="Oval 32">
            <a:extLst>
              <a:ext uri="{FF2B5EF4-FFF2-40B4-BE49-F238E27FC236}">
                <a16:creationId xmlns:a16="http://schemas.microsoft.com/office/drawing/2014/main" id="{20EDCFD9-FD3A-4B88-816A-72080E20E753}"/>
              </a:ext>
            </a:extLst>
          </p:cNvPr>
          <p:cNvSpPr/>
          <p:nvPr/>
        </p:nvSpPr>
        <p:spPr>
          <a:xfrm flipV="1">
            <a:off x="3000409" y="2949087"/>
            <a:ext cx="4724927" cy="1789356"/>
          </a:xfrm>
          <a:prstGeom prst="ellipse">
            <a:avLst/>
          </a:prstGeom>
          <a:noFill/>
          <a:ln>
            <a:solidFill>
              <a:srgbClr val="AA34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56722276-7E61-B185-5988-917278B46B2C}"/>
              </a:ext>
            </a:extLst>
          </p:cNvPr>
          <p:cNvSpPr txBox="1"/>
          <p:nvPr/>
        </p:nvSpPr>
        <p:spPr>
          <a:xfrm>
            <a:off x="111888" y="6329957"/>
            <a:ext cx="5171311" cy="5078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a:t>
            </a:r>
            <a:r>
              <a:rPr kumimoji="0" lang="en-US" sz="1100" b="1" i="0" u="none" strike="noStrike" kern="1200" cap="none" spc="0" normalizeH="0" baseline="0" noProof="0">
                <a:ln>
                  <a:noFill/>
                </a:ln>
                <a:solidFill>
                  <a:prstClr val="black"/>
                </a:solidFill>
                <a:effectLst/>
                <a:uLnTx/>
                <a:uFillTx/>
                <a:latin typeface="Arial"/>
                <a:ea typeface="+mn-ea"/>
                <a:cs typeface="+mn-cs"/>
              </a:rPr>
              <a:t>We ask if you already have calculated emissions for 2021 you report them in addition to your 2022 emissions in CDP questions C6.1, 6.3 and 6.5</a:t>
            </a: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13299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A3DC-4412-4100-8A4A-CA5A5A07E398}"/>
              </a:ext>
            </a:extLst>
          </p:cNvPr>
          <p:cNvSpPr>
            <a:spLocks noGrp="1"/>
          </p:cNvSpPr>
          <p:nvPr>
            <p:ph type="title"/>
          </p:nvPr>
        </p:nvSpPr>
        <p:spPr/>
        <p:txBody>
          <a:bodyPr/>
          <a:lstStyle/>
          <a:p>
            <a:r>
              <a:rPr lang="en-US"/>
              <a:t>Calculate GHG Emissions – Scope 2 – Location Based (C6.3))</a:t>
            </a:r>
          </a:p>
        </p:txBody>
      </p:sp>
      <p:sp>
        <p:nvSpPr>
          <p:cNvPr id="5" name="TextBox 4">
            <a:extLst>
              <a:ext uri="{FF2B5EF4-FFF2-40B4-BE49-F238E27FC236}">
                <a16:creationId xmlns:a16="http://schemas.microsoft.com/office/drawing/2014/main" id="{8E0BE3D3-7055-43B8-8A41-040F857F91A1}"/>
              </a:ext>
            </a:extLst>
          </p:cNvPr>
          <p:cNvSpPr txBox="1"/>
          <p:nvPr/>
        </p:nvSpPr>
        <p:spPr>
          <a:xfrm>
            <a:off x="444500" y="833729"/>
            <a:ext cx="896662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black"/>
                </a:solidFill>
                <a:effectLst/>
                <a:uLnTx/>
                <a:uFillTx/>
                <a:latin typeface="Arial"/>
                <a:ea typeface="+mn-ea"/>
                <a:cs typeface="+mn-cs"/>
              </a:rPr>
              <a:t>Example</a:t>
            </a:r>
            <a:r>
              <a:rPr kumimoji="0" lang="en-US" sz="1600" b="0" i="0" u="none" strike="noStrike" kern="1200" cap="none" spc="0" normalizeH="0" baseline="0" noProof="0">
                <a:ln>
                  <a:noFill/>
                </a:ln>
                <a:solidFill>
                  <a:prstClr val="black"/>
                </a:solidFill>
                <a:effectLst/>
                <a:uLnTx/>
                <a:uFillTx/>
                <a:latin typeface="Arial"/>
                <a:ea typeface="+mn-ea"/>
                <a:cs typeface="+mn-cs"/>
              </a:rPr>
              <a:t>: An organization with facilities in Mexico purchased 500,000 MWh of electricity in the reporting year. Emissions calculations for the electricity purchases are as follows: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Arial"/>
                <a:ea typeface="+mn-ea"/>
                <a:cs typeface="+mn-cs"/>
              </a:rPr>
            </a:b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D578248F-8952-4188-A085-55442C146A10}"/>
              </a:ext>
            </a:extLst>
          </p:cNvPr>
          <p:cNvSpPr txBox="1"/>
          <p:nvPr/>
        </p:nvSpPr>
        <p:spPr>
          <a:xfrm>
            <a:off x="304800" y="6083674"/>
            <a:ext cx="91063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Emission factor source: </a:t>
            </a:r>
            <a:r>
              <a:rPr kumimoji="0" lang="en-US" sz="1200" b="0" i="0" u="sng" strike="noStrike" kern="1200" cap="none" spc="0" normalizeH="0" baseline="0" noProof="0">
                <a:ln>
                  <a:noFill/>
                </a:ln>
                <a:solidFill>
                  <a:srgbClr val="0098DB"/>
                </a:solidFill>
                <a:effectLst/>
                <a:uLnTx/>
                <a:uFillTx/>
                <a:latin typeface="Google Sans"/>
                <a:ea typeface="+mn-ea"/>
                <a:cs typeface="+mn-cs"/>
                <a:hlinkClick r:id="rId3">
                  <a:extLst>
                    <a:ext uri="{A12FA001-AC4F-418D-AE19-62706E023703}">
                      <ahyp:hlinkClr xmlns:ahyp="http://schemas.microsoft.com/office/drawing/2018/hyperlinkcolor" val="tx"/>
                    </a:ext>
                  </a:extLst>
                </a:hlinkClick>
              </a:rPr>
              <a:t>International Electricity Emission Factors by Country</a:t>
            </a:r>
            <a:r>
              <a:rPr kumimoji="0" lang="en-US" sz="1200" b="0" i="0" u="sng" strike="noStrike" kern="1200" cap="none" spc="0" normalizeH="0" baseline="0" noProof="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(IEA); </a:t>
            </a:r>
            <a:r>
              <a:rPr kumimoji="0" lang="en-US" sz="1200" b="0" i="0" u="sng" strike="noStrike" kern="1200" cap="none" spc="0" normalizeH="0" baseline="0" noProof="0">
                <a:ln>
                  <a:noFill/>
                </a:ln>
                <a:solidFill>
                  <a:prstClr val="black"/>
                </a:solidFill>
                <a:effectLst/>
                <a:uLnTx/>
                <a:uFillTx/>
                <a:latin typeface="Google Sans"/>
                <a:ea typeface="+mn-ea"/>
                <a:cs typeface="+mn-cs"/>
                <a:hlinkClick r:id="rId4">
                  <a:extLst>
                    <a:ext uri="{A12FA001-AC4F-418D-AE19-62706E023703}">
                      <ahyp:hlinkClr xmlns:ahyp="http://schemas.microsoft.com/office/drawing/2018/hyperlinkcolor" val="tx"/>
                    </a:ext>
                  </a:extLst>
                </a:hlinkClick>
              </a:rPr>
              <a:t>Emission Factor Hub 2022</a:t>
            </a:r>
            <a:r>
              <a:rPr kumimoji="0" lang="en-US" sz="1200" b="0" i="0" u="none" strike="noStrike" kern="1200" cap="none" spc="0" normalizeH="0" baseline="0" noProof="0">
                <a:ln>
                  <a:noFill/>
                </a:ln>
                <a:solidFill>
                  <a:prstClr val="black"/>
                </a:solidFill>
                <a:effectLst/>
                <a:uLnTx/>
                <a:uFillTx/>
                <a:latin typeface="Google Sans"/>
                <a:ea typeface="+mn-ea"/>
                <a:cs typeface="+mn-cs"/>
              </a:rPr>
              <a:t> (US EPA)</a:t>
            </a:r>
            <a:endParaRPr kumimoji="0" lang="en-US"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prstClr val="black"/>
                </a:solidFill>
                <a:effectLst/>
                <a:uLnTx/>
                <a:uFillTx/>
                <a:latin typeface="Arial"/>
                <a:ea typeface="+mn-ea"/>
                <a:cs typeface="+mn-cs"/>
              </a:rPr>
            </a:b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43212F0-9262-457C-BC08-97994CC98E5A}"/>
              </a:ext>
            </a:extLst>
          </p:cNvPr>
          <p:cNvSpPr/>
          <p:nvPr/>
        </p:nvSpPr>
        <p:spPr>
          <a:xfrm>
            <a:off x="1996611" y="1814211"/>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2024CFB3-C265-406D-8F5E-51F724BA3B0E}"/>
              </a:ext>
            </a:extLst>
          </p:cNvPr>
          <p:cNvSpPr txBox="1"/>
          <p:nvPr/>
        </p:nvSpPr>
        <p:spPr>
          <a:xfrm>
            <a:off x="2090649" y="1913670"/>
            <a:ext cx="26183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Calculate Emissions</a:t>
            </a:r>
          </a:p>
        </p:txBody>
      </p:sp>
      <p:sp>
        <p:nvSpPr>
          <p:cNvPr id="15" name="TextBox 14">
            <a:extLst>
              <a:ext uri="{FF2B5EF4-FFF2-40B4-BE49-F238E27FC236}">
                <a16:creationId xmlns:a16="http://schemas.microsoft.com/office/drawing/2014/main" id="{C1C748A8-1434-4379-9679-0C719517D1B0}"/>
              </a:ext>
            </a:extLst>
          </p:cNvPr>
          <p:cNvSpPr txBox="1"/>
          <p:nvPr/>
        </p:nvSpPr>
        <p:spPr>
          <a:xfrm>
            <a:off x="493153" y="2775887"/>
            <a:ext cx="12341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CO2</a:t>
            </a:r>
          </a:p>
        </p:txBody>
      </p:sp>
      <p:sp>
        <p:nvSpPr>
          <p:cNvPr id="18" name="TextBox 17">
            <a:extLst>
              <a:ext uri="{FF2B5EF4-FFF2-40B4-BE49-F238E27FC236}">
                <a16:creationId xmlns:a16="http://schemas.microsoft.com/office/drawing/2014/main" id="{E913652C-CAB6-42E9-A4FD-F7EF78BBD3F8}"/>
              </a:ext>
            </a:extLst>
          </p:cNvPr>
          <p:cNvSpPr txBox="1"/>
          <p:nvPr/>
        </p:nvSpPr>
        <p:spPr>
          <a:xfrm>
            <a:off x="493153" y="3840781"/>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CH4</a:t>
            </a:r>
          </a:p>
        </p:txBody>
      </p:sp>
      <p:sp>
        <p:nvSpPr>
          <p:cNvPr id="19" name="TextBox 18">
            <a:extLst>
              <a:ext uri="{FF2B5EF4-FFF2-40B4-BE49-F238E27FC236}">
                <a16:creationId xmlns:a16="http://schemas.microsoft.com/office/drawing/2014/main" id="{B77FE042-DE4C-410E-B4F2-DC377F076171}"/>
              </a:ext>
            </a:extLst>
          </p:cNvPr>
          <p:cNvSpPr txBox="1"/>
          <p:nvPr/>
        </p:nvSpPr>
        <p:spPr>
          <a:xfrm>
            <a:off x="493153" y="4968333"/>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N2O</a:t>
            </a:r>
          </a:p>
        </p:txBody>
      </p:sp>
      <p:sp>
        <p:nvSpPr>
          <p:cNvPr id="21" name="TextBox 20">
            <a:extLst>
              <a:ext uri="{FF2B5EF4-FFF2-40B4-BE49-F238E27FC236}">
                <a16:creationId xmlns:a16="http://schemas.microsoft.com/office/drawing/2014/main" id="{C0F9F77C-D84F-44A3-B50D-18297DBDB377}"/>
              </a:ext>
            </a:extLst>
          </p:cNvPr>
          <p:cNvSpPr txBox="1"/>
          <p:nvPr/>
        </p:nvSpPr>
        <p:spPr>
          <a:xfrm>
            <a:off x="1918697" y="2516784"/>
            <a:ext cx="2920003"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500000 MWh x 0.45 (metric ton CO2/MWh) = </a:t>
            </a:r>
            <a:r>
              <a:rPr kumimoji="0" lang="en-US" sz="1800" b="1" i="0" u="none" strike="noStrike" kern="1200" cap="none" spc="0" normalizeH="0" baseline="0" noProof="0" dirty="0">
                <a:ln>
                  <a:noFill/>
                </a:ln>
                <a:solidFill>
                  <a:prstClr val="black"/>
                </a:solidFill>
                <a:effectLst/>
                <a:uLnTx/>
                <a:uFillTx/>
                <a:latin typeface="Arial"/>
                <a:ea typeface="+mn-ea"/>
                <a:cs typeface="+mn-cs"/>
              </a:rPr>
              <a:t>225000 mt 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6912D18C-AC7A-40CA-8F89-2FDD061B2715}"/>
              </a:ext>
            </a:extLst>
          </p:cNvPr>
          <p:cNvSpPr txBox="1"/>
          <p:nvPr/>
        </p:nvSpPr>
        <p:spPr>
          <a:xfrm>
            <a:off x="1939678" y="3585488"/>
            <a:ext cx="2769309"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500000 MWh x 0.000018 (metric ton CH4/MWh) = </a:t>
            </a:r>
            <a:r>
              <a:rPr kumimoji="0" lang="en-US" sz="1800" b="1" i="0" u="none" strike="noStrike" kern="1200" cap="none" spc="0" normalizeH="0" baseline="0" noProof="0" dirty="0">
                <a:ln>
                  <a:noFill/>
                </a:ln>
                <a:solidFill>
                  <a:prstClr val="black"/>
                </a:solidFill>
                <a:effectLst/>
                <a:uLnTx/>
                <a:uFillTx/>
                <a:latin typeface="Arial"/>
                <a:ea typeface="+mn-ea"/>
                <a:cs typeface="+mn-cs"/>
              </a:rPr>
              <a:t>9 mt CH</a:t>
            </a:r>
            <a:r>
              <a:rPr kumimoji="0" lang="en-US" sz="1800" b="1" i="0" u="none" strike="noStrike" kern="1200" cap="none" spc="0" normalizeH="0" baseline="-25000" noProof="0" dirty="0">
                <a:ln>
                  <a:noFill/>
                </a:ln>
                <a:solidFill>
                  <a:prstClr val="black"/>
                </a:solidFill>
                <a:effectLst/>
                <a:uLnTx/>
                <a:uFillTx/>
                <a:latin typeface="Arial"/>
                <a:ea typeface="+mn-ea"/>
                <a:cs typeface="+mn-cs"/>
              </a:rPr>
              <a:t>4</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3CCFB859-7174-4F58-A183-7389E7BE4CAF}"/>
              </a:ext>
            </a:extLst>
          </p:cNvPr>
          <p:cNvSpPr txBox="1"/>
          <p:nvPr/>
        </p:nvSpPr>
        <p:spPr>
          <a:xfrm>
            <a:off x="1939678" y="4704263"/>
            <a:ext cx="3026022"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500000 MWh x 0.00000454 (metric ton N2O /MWh) = </a:t>
            </a:r>
            <a:r>
              <a:rPr kumimoji="0" lang="en-US" sz="1800" b="1" i="0" u="none" strike="noStrike" kern="1200" cap="none" spc="0" normalizeH="0" baseline="0" noProof="0" dirty="0">
                <a:ln>
                  <a:noFill/>
                </a:ln>
                <a:solidFill>
                  <a:prstClr val="black"/>
                </a:solidFill>
                <a:effectLst/>
                <a:uLnTx/>
                <a:uFillTx/>
                <a:latin typeface="Arial"/>
                <a:ea typeface="+mn-ea"/>
                <a:cs typeface="+mn-cs"/>
              </a:rPr>
              <a:t>2.26 mt N</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lang="en-US" b="1" dirty="0">
                <a:solidFill>
                  <a:prstClr val="black"/>
                </a:solidFill>
                <a:latin typeface="Arial"/>
              </a:rPr>
              <a:t>O</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81150D1-A4E0-4108-9395-35A905B5FA2B}"/>
              </a:ext>
            </a:extLst>
          </p:cNvPr>
          <p:cNvSpPr/>
          <p:nvPr/>
        </p:nvSpPr>
        <p:spPr>
          <a:xfrm>
            <a:off x="5380479" y="1809184"/>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698B63F-81E2-447D-A16F-2FC2CE2C8116}"/>
              </a:ext>
            </a:extLst>
          </p:cNvPr>
          <p:cNvSpPr txBox="1"/>
          <p:nvPr/>
        </p:nvSpPr>
        <p:spPr>
          <a:xfrm>
            <a:off x="5527957" y="1793358"/>
            <a:ext cx="24174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Apply GWP to convert to CO2e</a:t>
            </a:r>
          </a:p>
        </p:txBody>
      </p:sp>
      <p:sp>
        <p:nvSpPr>
          <p:cNvPr id="26" name="TextBox 25">
            <a:extLst>
              <a:ext uri="{FF2B5EF4-FFF2-40B4-BE49-F238E27FC236}">
                <a16:creationId xmlns:a16="http://schemas.microsoft.com/office/drawing/2014/main" id="{46A5E23E-FBA8-43CF-8F13-BF62AC797212}"/>
              </a:ext>
            </a:extLst>
          </p:cNvPr>
          <p:cNvSpPr txBox="1"/>
          <p:nvPr/>
        </p:nvSpPr>
        <p:spPr>
          <a:xfrm>
            <a:off x="5380479" y="2715422"/>
            <a:ext cx="2804632"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225000 mtCO2 x 1 = </a:t>
            </a:r>
            <a:r>
              <a:rPr kumimoji="0" lang="en-US" sz="1800" b="1" i="0" u="none" strike="noStrike" kern="1200" cap="none" spc="0" normalizeH="0" baseline="0" noProof="0" dirty="0">
                <a:ln>
                  <a:noFill/>
                </a:ln>
                <a:solidFill>
                  <a:prstClr val="black"/>
                </a:solidFill>
                <a:effectLst/>
                <a:uLnTx/>
                <a:uFillTx/>
                <a:latin typeface="Arial"/>
                <a:ea typeface="+mn-ea"/>
                <a:cs typeface="+mn-cs"/>
              </a:rPr>
              <a:t>225000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7" name="TextBox 26">
            <a:extLst>
              <a:ext uri="{FF2B5EF4-FFF2-40B4-BE49-F238E27FC236}">
                <a16:creationId xmlns:a16="http://schemas.microsoft.com/office/drawing/2014/main" id="{A960AD5F-2B58-40A2-9477-72E30102C593}"/>
              </a:ext>
            </a:extLst>
          </p:cNvPr>
          <p:cNvSpPr txBox="1"/>
          <p:nvPr/>
        </p:nvSpPr>
        <p:spPr>
          <a:xfrm>
            <a:off x="5380479" y="3690919"/>
            <a:ext cx="2102533"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9 mtCH4 x 28 = </a:t>
            </a:r>
            <a:r>
              <a:rPr kumimoji="0" lang="en-US" sz="1800" b="1" i="0" u="none" strike="noStrike" kern="1200" cap="none" spc="0" normalizeH="0" baseline="0" noProof="0" dirty="0">
                <a:ln>
                  <a:noFill/>
                </a:ln>
                <a:solidFill>
                  <a:prstClr val="black"/>
                </a:solidFill>
                <a:effectLst/>
                <a:uLnTx/>
                <a:uFillTx/>
                <a:latin typeface="Arial"/>
                <a:ea typeface="+mn-ea"/>
                <a:cs typeface="+mn-cs"/>
              </a:rPr>
              <a:t>252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8" name="TextBox 27">
            <a:extLst>
              <a:ext uri="{FF2B5EF4-FFF2-40B4-BE49-F238E27FC236}">
                <a16:creationId xmlns:a16="http://schemas.microsoft.com/office/drawing/2014/main" id="{36D6996F-5B81-45DC-87FF-DE73E69441AB}"/>
              </a:ext>
            </a:extLst>
          </p:cNvPr>
          <p:cNvSpPr txBox="1"/>
          <p:nvPr/>
        </p:nvSpPr>
        <p:spPr>
          <a:xfrm>
            <a:off x="5401894" y="4845222"/>
            <a:ext cx="2783217"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2.26 mtN2O x 265 = </a:t>
            </a:r>
            <a:r>
              <a:rPr kumimoji="0" lang="en-US" sz="1800" b="1" i="0" u="none" strike="noStrike" kern="1200" cap="none" spc="0" normalizeH="0" baseline="0" noProof="0" dirty="0">
                <a:ln>
                  <a:noFill/>
                </a:ln>
                <a:solidFill>
                  <a:prstClr val="black"/>
                </a:solidFill>
                <a:effectLst/>
                <a:uLnTx/>
                <a:uFillTx/>
                <a:latin typeface="Arial"/>
                <a:ea typeface="+mn-ea"/>
                <a:cs typeface="+mn-cs"/>
              </a:rPr>
              <a:t>598.9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9" name="Rectangle 28">
            <a:extLst>
              <a:ext uri="{FF2B5EF4-FFF2-40B4-BE49-F238E27FC236}">
                <a16:creationId xmlns:a16="http://schemas.microsoft.com/office/drawing/2014/main" id="{F00F409B-EA98-403A-86EE-73CBC36E47D0}"/>
              </a:ext>
            </a:extLst>
          </p:cNvPr>
          <p:cNvSpPr/>
          <p:nvPr/>
        </p:nvSpPr>
        <p:spPr>
          <a:xfrm>
            <a:off x="9132265" y="1824911"/>
            <a:ext cx="1246380" cy="5816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A617CDF0-171E-41A9-B505-9B979D8D56C5}"/>
              </a:ext>
            </a:extLst>
          </p:cNvPr>
          <p:cNvSpPr txBox="1"/>
          <p:nvPr/>
        </p:nvSpPr>
        <p:spPr>
          <a:xfrm>
            <a:off x="9418123" y="1901282"/>
            <a:ext cx="17877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Sum</a:t>
            </a:r>
          </a:p>
        </p:txBody>
      </p:sp>
      <p:sp>
        <p:nvSpPr>
          <p:cNvPr id="31" name="TextBox 30">
            <a:extLst>
              <a:ext uri="{FF2B5EF4-FFF2-40B4-BE49-F238E27FC236}">
                <a16:creationId xmlns:a16="http://schemas.microsoft.com/office/drawing/2014/main" id="{874CD6A3-98EC-4BE7-A7FC-854D11523D59}"/>
              </a:ext>
            </a:extLst>
          </p:cNvPr>
          <p:cNvSpPr txBox="1"/>
          <p:nvPr/>
        </p:nvSpPr>
        <p:spPr>
          <a:xfrm>
            <a:off x="9132264" y="2723853"/>
            <a:ext cx="2769303" cy="646331"/>
          </a:xfrm>
          <a:prstGeom prst="rect">
            <a:avLst/>
          </a:prstGeom>
          <a:noFill/>
          <a:ln w="38100">
            <a:solidFill>
              <a:srgbClr val="AA3434"/>
            </a:solid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225000 + 252 + 598.9= </a:t>
            </a:r>
            <a:r>
              <a:rPr kumimoji="0" lang="en-US" sz="1800" b="1" i="0" u="none" strike="noStrike" kern="1200" cap="none" spc="0" normalizeH="0" baseline="0" noProof="0" dirty="0">
                <a:ln>
                  <a:noFill/>
                </a:ln>
                <a:solidFill>
                  <a:prstClr val="black"/>
                </a:solidFill>
                <a:effectLst/>
                <a:uLnTx/>
                <a:uFillTx/>
                <a:latin typeface="Arial"/>
                <a:ea typeface="+mn-ea"/>
                <a:cs typeface="+mn-cs"/>
              </a:rPr>
              <a:t>225,850.9 mt CO2e</a:t>
            </a:r>
          </a:p>
        </p:txBody>
      </p:sp>
      <p:cxnSp>
        <p:nvCxnSpPr>
          <p:cNvPr id="33" name="Straight Arrow Connector 32">
            <a:extLst>
              <a:ext uri="{FF2B5EF4-FFF2-40B4-BE49-F238E27FC236}">
                <a16:creationId xmlns:a16="http://schemas.microsoft.com/office/drawing/2014/main" id="{FD4B640D-B8BF-46F7-93DD-78AC38ECE2D4}"/>
              </a:ext>
            </a:extLst>
          </p:cNvPr>
          <p:cNvCxnSpPr>
            <a:cxnSpLocks/>
          </p:cNvCxnSpPr>
          <p:nvPr/>
        </p:nvCxnSpPr>
        <p:spPr>
          <a:xfrm flipV="1">
            <a:off x="9604482" y="3566404"/>
            <a:ext cx="0" cy="58454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1F75B30-3074-41B8-9610-B16AEAA80774}"/>
              </a:ext>
            </a:extLst>
          </p:cNvPr>
          <p:cNvSpPr txBox="1"/>
          <p:nvPr/>
        </p:nvSpPr>
        <p:spPr>
          <a:xfrm>
            <a:off x="9132264" y="4334839"/>
            <a:ext cx="2783217" cy="1477328"/>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represents total Scope 2 Location based emissions related to the organization’s electricity use</a:t>
            </a:r>
          </a:p>
        </p:txBody>
      </p:sp>
      <p:cxnSp>
        <p:nvCxnSpPr>
          <p:cNvPr id="32" name="Straight Connector 31">
            <a:extLst>
              <a:ext uri="{FF2B5EF4-FFF2-40B4-BE49-F238E27FC236}">
                <a16:creationId xmlns:a16="http://schemas.microsoft.com/office/drawing/2014/main" id="{7699282E-8932-4285-A469-0C869440362C}"/>
              </a:ext>
            </a:extLst>
          </p:cNvPr>
          <p:cNvCxnSpPr>
            <a:cxnSpLocks/>
          </p:cNvCxnSpPr>
          <p:nvPr/>
        </p:nvCxnSpPr>
        <p:spPr>
          <a:xfrm>
            <a:off x="444500" y="3503892"/>
            <a:ext cx="8407399"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32CEE2B9-3A4A-4E1E-BF83-85DB3084A0BA}"/>
              </a:ext>
            </a:extLst>
          </p:cNvPr>
          <p:cNvCxnSpPr>
            <a:cxnSpLocks/>
          </p:cNvCxnSpPr>
          <p:nvPr/>
        </p:nvCxnSpPr>
        <p:spPr>
          <a:xfrm>
            <a:off x="444500" y="4590414"/>
            <a:ext cx="8407400" cy="0"/>
          </a:xfrm>
          <a:prstGeom prst="line">
            <a:avLst/>
          </a:prstGeom>
          <a:ln w="25400"/>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428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A3DC-4412-4100-8A4A-CA5A5A07E398}"/>
              </a:ext>
            </a:extLst>
          </p:cNvPr>
          <p:cNvSpPr>
            <a:spLocks noGrp="1"/>
          </p:cNvSpPr>
          <p:nvPr>
            <p:ph type="title"/>
          </p:nvPr>
        </p:nvSpPr>
        <p:spPr/>
        <p:txBody>
          <a:bodyPr/>
          <a:lstStyle/>
          <a:p>
            <a:r>
              <a:rPr lang="en-US"/>
              <a:t>Calculate GHG Emissions – Scope 2 – Market Based (C6.3)</a:t>
            </a:r>
          </a:p>
        </p:txBody>
      </p:sp>
      <p:sp>
        <p:nvSpPr>
          <p:cNvPr id="5" name="TextBox 4">
            <a:extLst>
              <a:ext uri="{FF2B5EF4-FFF2-40B4-BE49-F238E27FC236}">
                <a16:creationId xmlns:a16="http://schemas.microsoft.com/office/drawing/2014/main" id="{8E0BE3D3-7055-43B8-8A41-040F857F91A1}"/>
              </a:ext>
            </a:extLst>
          </p:cNvPr>
          <p:cNvSpPr txBox="1"/>
          <p:nvPr/>
        </p:nvSpPr>
        <p:spPr>
          <a:xfrm>
            <a:off x="444500" y="833729"/>
            <a:ext cx="111506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black"/>
                </a:solidFill>
                <a:effectLst/>
                <a:uLnTx/>
                <a:uFillTx/>
                <a:latin typeface="Arial"/>
                <a:ea typeface="+mn-ea"/>
                <a:cs typeface="+mn-cs"/>
              </a:rPr>
              <a:t>Example: </a:t>
            </a:r>
            <a:r>
              <a:rPr kumimoji="0" lang="en-US" sz="1600" b="0" i="0" u="none" strike="noStrike" kern="1200" cap="none" spc="0" normalizeH="0" baseline="0" noProof="0">
                <a:ln>
                  <a:noFill/>
                </a:ln>
                <a:solidFill>
                  <a:prstClr val="black"/>
                </a:solidFill>
                <a:effectLst/>
                <a:uLnTx/>
                <a:uFillTx/>
                <a:latin typeface="Arial"/>
                <a:ea typeface="+mn-ea"/>
                <a:cs typeface="+mn-cs"/>
              </a:rPr>
              <a:t>An organization with facilities in Mexico purchased 500,000 MWh of electricity in the reporting year. However, they purchase RECs for half their energy use. Emissions calculations for the electricity purchases are as follows:</a:t>
            </a:r>
          </a:p>
        </p:txBody>
      </p:sp>
      <p:sp>
        <p:nvSpPr>
          <p:cNvPr id="10" name="TextBox 9">
            <a:extLst>
              <a:ext uri="{FF2B5EF4-FFF2-40B4-BE49-F238E27FC236}">
                <a16:creationId xmlns:a16="http://schemas.microsoft.com/office/drawing/2014/main" id="{D578248F-8952-4188-A085-55442C146A10}"/>
              </a:ext>
            </a:extLst>
          </p:cNvPr>
          <p:cNvSpPr txBox="1"/>
          <p:nvPr/>
        </p:nvSpPr>
        <p:spPr>
          <a:xfrm>
            <a:off x="498154" y="6083674"/>
            <a:ext cx="910632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Emission factor source: </a:t>
            </a:r>
            <a:r>
              <a:rPr kumimoji="0" lang="en-US" sz="1200" b="0" i="0" u="sng" strike="noStrike" kern="1200" cap="none" spc="0" normalizeH="0" baseline="0" noProof="0">
                <a:ln>
                  <a:noFill/>
                </a:ln>
                <a:solidFill>
                  <a:srgbClr val="0098DB"/>
                </a:solidFill>
                <a:effectLst/>
                <a:uLnTx/>
                <a:uFillTx/>
                <a:latin typeface="Google Sans"/>
                <a:ea typeface="+mn-ea"/>
                <a:cs typeface="+mn-cs"/>
                <a:hlinkClick r:id="rId3">
                  <a:extLst>
                    <a:ext uri="{A12FA001-AC4F-418D-AE19-62706E023703}">
                      <ahyp:hlinkClr xmlns:ahyp="http://schemas.microsoft.com/office/drawing/2018/hyperlinkcolor" val="tx"/>
                    </a:ext>
                  </a:extLst>
                </a:hlinkClick>
              </a:rPr>
              <a:t>International Electricity Emission Factors by Country</a:t>
            </a:r>
            <a:r>
              <a:rPr kumimoji="0" lang="en-US" sz="1200" b="0" i="0" u="sng" strike="noStrike" kern="1200" cap="none" spc="0" normalizeH="0" baseline="0" noProof="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(IEA); </a:t>
            </a:r>
            <a:r>
              <a:rPr kumimoji="0" lang="en-US" sz="1200" b="0" i="0" u="sng" strike="noStrike" kern="1200" cap="none" spc="0" normalizeH="0" baseline="0" noProof="0">
                <a:ln>
                  <a:noFill/>
                </a:ln>
                <a:solidFill>
                  <a:prstClr val="black"/>
                </a:solidFill>
                <a:effectLst/>
                <a:uLnTx/>
                <a:uFillTx/>
                <a:latin typeface="Google Sans"/>
                <a:ea typeface="+mn-ea"/>
                <a:cs typeface="+mn-cs"/>
                <a:hlinkClick r:id="rId4">
                  <a:extLst>
                    <a:ext uri="{A12FA001-AC4F-418D-AE19-62706E023703}">
                      <ahyp:hlinkClr xmlns:ahyp="http://schemas.microsoft.com/office/drawing/2018/hyperlinkcolor" val="tx"/>
                    </a:ext>
                  </a:extLst>
                </a:hlinkClick>
              </a:rPr>
              <a:t>Emission Factor Hub 2022</a:t>
            </a:r>
            <a:r>
              <a:rPr kumimoji="0" lang="en-US" sz="1200" b="0" i="0" u="none" strike="noStrike" kern="1200" cap="none" spc="0" normalizeH="0" baseline="0" noProof="0">
                <a:ln>
                  <a:noFill/>
                </a:ln>
                <a:solidFill>
                  <a:prstClr val="black"/>
                </a:solidFill>
                <a:effectLst/>
                <a:uLnTx/>
                <a:uFillTx/>
                <a:latin typeface="Google Sans"/>
                <a:ea typeface="+mn-ea"/>
                <a:cs typeface="+mn-cs"/>
              </a:rPr>
              <a:t> (US EPA)</a:t>
            </a:r>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43212F0-9262-457C-BC08-97994CC98E5A}"/>
              </a:ext>
            </a:extLst>
          </p:cNvPr>
          <p:cNvSpPr/>
          <p:nvPr/>
        </p:nvSpPr>
        <p:spPr>
          <a:xfrm>
            <a:off x="1996611" y="1814211"/>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2024CFB3-C265-406D-8F5E-51F724BA3B0E}"/>
              </a:ext>
            </a:extLst>
          </p:cNvPr>
          <p:cNvSpPr txBox="1"/>
          <p:nvPr/>
        </p:nvSpPr>
        <p:spPr>
          <a:xfrm>
            <a:off x="2090649" y="1913670"/>
            <a:ext cx="26183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Calculate Emissions</a:t>
            </a:r>
          </a:p>
        </p:txBody>
      </p:sp>
      <p:sp>
        <p:nvSpPr>
          <p:cNvPr id="15" name="TextBox 14">
            <a:extLst>
              <a:ext uri="{FF2B5EF4-FFF2-40B4-BE49-F238E27FC236}">
                <a16:creationId xmlns:a16="http://schemas.microsoft.com/office/drawing/2014/main" id="{C1C748A8-1434-4379-9679-0C719517D1B0}"/>
              </a:ext>
            </a:extLst>
          </p:cNvPr>
          <p:cNvSpPr txBox="1"/>
          <p:nvPr/>
        </p:nvSpPr>
        <p:spPr>
          <a:xfrm>
            <a:off x="493153" y="2775887"/>
            <a:ext cx="12341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CO2</a:t>
            </a:r>
          </a:p>
        </p:txBody>
      </p:sp>
      <p:sp>
        <p:nvSpPr>
          <p:cNvPr id="18" name="TextBox 17">
            <a:extLst>
              <a:ext uri="{FF2B5EF4-FFF2-40B4-BE49-F238E27FC236}">
                <a16:creationId xmlns:a16="http://schemas.microsoft.com/office/drawing/2014/main" id="{E913652C-CAB6-42E9-A4FD-F7EF78BBD3F8}"/>
              </a:ext>
            </a:extLst>
          </p:cNvPr>
          <p:cNvSpPr txBox="1"/>
          <p:nvPr/>
        </p:nvSpPr>
        <p:spPr>
          <a:xfrm>
            <a:off x="493153" y="3840781"/>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CH4</a:t>
            </a:r>
          </a:p>
        </p:txBody>
      </p:sp>
      <p:sp>
        <p:nvSpPr>
          <p:cNvPr id="19" name="TextBox 18">
            <a:extLst>
              <a:ext uri="{FF2B5EF4-FFF2-40B4-BE49-F238E27FC236}">
                <a16:creationId xmlns:a16="http://schemas.microsoft.com/office/drawing/2014/main" id="{B77FE042-DE4C-410E-B4F2-DC377F076171}"/>
              </a:ext>
            </a:extLst>
          </p:cNvPr>
          <p:cNvSpPr txBox="1"/>
          <p:nvPr/>
        </p:nvSpPr>
        <p:spPr>
          <a:xfrm>
            <a:off x="493153" y="4968333"/>
            <a:ext cx="93837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N2O</a:t>
            </a:r>
          </a:p>
        </p:txBody>
      </p:sp>
      <p:sp>
        <p:nvSpPr>
          <p:cNvPr id="21" name="TextBox 20">
            <a:extLst>
              <a:ext uri="{FF2B5EF4-FFF2-40B4-BE49-F238E27FC236}">
                <a16:creationId xmlns:a16="http://schemas.microsoft.com/office/drawing/2014/main" id="{C0F9F77C-D84F-44A3-B50D-18297DBDB377}"/>
              </a:ext>
            </a:extLst>
          </p:cNvPr>
          <p:cNvSpPr txBox="1"/>
          <p:nvPr/>
        </p:nvSpPr>
        <p:spPr>
          <a:xfrm>
            <a:off x="1918697" y="2516784"/>
            <a:ext cx="2920003"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250000 MWh x 0.45 (metric ton CO2/MWh) = </a:t>
            </a:r>
            <a:r>
              <a:rPr kumimoji="0" lang="en-US" sz="1800" b="1" i="0" u="none" strike="noStrike" kern="1200" cap="none" spc="0" normalizeH="0" baseline="0" noProof="0" dirty="0">
                <a:ln>
                  <a:noFill/>
                </a:ln>
                <a:solidFill>
                  <a:prstClr val="black"/>
                </a:solidFill>
                <a:effectLst/>
                <a:uLnTx/>
                <a:uFillTx/>
                <a:latin typeface="Arial"/>
                <a:ea typeface="+mn-ea"/>
                <a:cs typeface="+mn-cs"/>
              </a:rPr>
              <a:t>112500 mt 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6912D18C-AC7A-40CA-8F89-2FDD061B2715}"/>
              </a:ext>
            </a:extLst>
          </p:cNvPr>
          <p:cNvSpPr txBox="1"/>
          <p:nvPr/>
        </p:nvSpPr>
        <p:spPr>
          <a:xfrm>
            <a:off x="1939678" y="3585488"/>
            <a:ext cx="2769309"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250000 MWh x 0.000018 (metric ton CH4/MWh) = </a:t>
            </a:r>
            <a:r>
              <a:rPr kumimoji="0" lang="en-US" sz="1800" b="1" i="0" u="none" strike="noStrike" kern="1200" cap="none" spc="0" normalizeH="0" baseline="0" noProof="0" dirty="0">
                <a:ln>
                  <a:noFill/>
                </a:ln>
                <a:solidFill>
                  <a:prstClr val="black"/>
                </a:solidFill>
                <a:effectLst/>
                <a:uLnTx/>
                <a:uFillTx/>
                <a:latin typeface="Arial"/>
                <a:ea typeface="+mn-ea"/>
                <a:cs typeface="+mn-cs"/>
              </a:rPr>
              <a:t>4.5 mt CH</a:t>
            </a:r>
            <a:r>
              <a:rPr kumimoji="0" lang="en-US" sz="1800" b="1" i="0" u="none" strike="noStrike" kern="1200" cap="none" spc="0" normalizeH="0" baseline="-25000" noProof="0" dirty="0">
                <a:ln>
                  <a:noFill/>
                </a:ln>
                <a:solidFill>
                  <a:prstClr val="black"/>
                </a:solidFill>
                <a:effectLst/>
                <a:uLnTx/>
                <a:uFillTx/>
                <a:latin typeface="Arial"/>
                <a:ea typeface="+mn-ea"/>
                <a:cs typeface="+mn-cs"/>
              </a:rPr>
              <a:t>4</a:t>
            </a:r>
          </a:p>
        </p:txBody>
      </p:sp>
      <p:sp>
        <p:nvSpPr>
          <p:cNvPr id="23" name="TextBox 22">
            <a:extLst>
              <a:ext uri="{FF2B5EF4-FFF2-40B4-BE49-F238E27FC236}">
                <a16:creationId xmlns:a16="http://schemas.microsoft.com/office/drawing/2014/main" id="{3CCFB859-7174-4F58-A183-7389E7BE4CAF}"/>
              </a:ext>
            </a:extLst>
          </p:cNvPr>
          <p:cNvSpPr txBox="1"/>
          <p:nvPr/>
        </p:nvSpPr>
        <p:spPr>
          <a:xfrm>
            <a:off x="1939678" y="4704263"/>
            <a:ext cx="3026022" cy="923330"/>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250000 MWh x 0.00000454 (metric ton N2O /MWh) = </a:t>
            </a:r>
            <a:r>
              <a:rPr kumimoji="0" lang="en-US" sz="1800" b="1" i="0" u="none" strike="noStrike" kern="1200" cap="none" spc="0" normalizeH="0" baseline="0" noProof="0" dirty="0">
                <a:ln>
                  <a:noFill/>
                </a:ln>
                <a:solidFill>
                  <a:prstClr val="black"/>
                </a:solidFill>
                <a:effectLst/>
                <a:uLnTx/>
                <a:uFillTx/>
                <a:latin typeface="Arial"/>
                <a:ea typeface="+mn-ea"/>
                <a:cs typeface="+mn-cs"/>
              </a:rPr>
              <a:t>1.13 mt N</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O</a:t>
            </a:r>
          </a:p>
        </p:txBody>
      </p:sp>
      <p:sp>
        <p:nvSpPr>
          <p:cNvPr id="24" name="Rectangle 23">
            <a:extLst>
              <a:ext uri="{FF2B5EF4-FFF2-40B4-BE49-F238E27FC236}">
                <a16:creationId xmlns:a16="http://schemas.microsoft.com/office/drawing/2014/main" id="{281150D1-A4E0-4108-9395-35A905B5FA2B}"/>
              </a:ext>
            </a:extLst>
          </p:cNvPr>
          <p:cNvSpPr/>
          <p:nvPr/>
        </p:nvSpPr>
        <p:spPr>
          <a:xfrm>
            <a:off x="5380479" y="1809184"/>
            <a:ext cx="2712378" cy="599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698B63F-81E2-447D-A16F-2FC2CE2C8116}"/>
              </a:ext>
            </a:extLst>
          </p:cNvPr>
          <p:cNvSpPr txBox="1"/>
          <p:nvPr/>
        </p:nvSpPr>
        <p:spPr>
          <a:xfrm>
            <a:off x="5527957" y="1793358"/>
            <a:ext cx="24174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Apply GWP to convert to CO2e</a:t>
            </a:r>
          </a:p>
        </p:txBody>
      </p:sp>
      <p:sp>
        <p:nvSpPr>
          <p:cNvPr id="26" name="TextBox 25">
            <a:extLst>
              <a:ext uri="{FF2B5EF4-FFF2-40B4-BE49-F238E27FC236}">
                <a16:creationId xmlns:a16="http://schemas.microsoft.com/office/drawing/2014/main" id="{46A5E23E-FBA8-43CF-8F13-BF62AC797212}"/>
              </a:ext>
            </a:extLst>
          </p:cNvPr>
          <p:cNvSpPr txBox="1"/>
          <p:nvPr/>
        </p:nvSpPr>
        <p:spPr>
          <a:xfrm>
            <a:off x="5380479" y="2715422"/>
            <a:ext cx="2804632"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225000 mtCO2 x 1 = </a:t>
            </a:r>
            <a:r>
              <a:rPr kumimoji="0" lang="en-US" sz="1800" b="1" i="0" u="none" strike="noStrike" kern="1200" cap="none" spc="0" normalizeH="0" baseline="0" noProof="0" dirty="0">
                <a:ln>
                  <a:noFill/>
                </a:ln>
                <a:solidFill>
                  <a:prstClr val="black"/>
                </a:solidFill>
                <a:effectLst/>
                <a:uLnTx/>
                <a:uFillTx/>
                <a:latin typeface="Arial"/>
                <a:ea typeface="+mn-ea"/>
                <a:cs typeface="+mn-cs"/>
              </a:rPr>
              <a:t>112500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 </a:t>
            </a:r>
          </a:p>
        </p:txBody>
      </p:sp>
      <p:sp>
        <p:nvSpPr>
          <p:cNvPr id="27" name="TextBox 26">
            <a:extLst>
              <a:ext uri="{FF2B5EF4-FFF2-40B4-BE49-F238E27FC236}">
                <a16:creationId xmlns:a16="http://schemas.microsoft.com/office/drawing/2014/main" id="{A960AD5F-2B58-40A2-9477-72E30102C593}"/>
              </a:ext>
            </a:extLst>
          </p:cNvPr>
          <p:cNvSpPr txBox="1"/>
          <p:nvPr/>
        </p:nvSpPr>
        <p:spPr>
          <a:xfrm>
            <a:off x="5380479" y="3690919"/>
            <a:ext cx="2804632"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4.5 mtCH4 x 28 = 112.5 </a:t>
            </a:r>
            <a:r>
              <a:rPr kumimoji="0" lang="en-US" sz="1800" b="1" i="0" u="none" strike="noStrike" kern="1200" cap="none" spc="0" normalizeH="0" baseline="0" noProof="0" dirty="0">
                <a:ln>
                  <a:noFill/>
                </a:ln>
                <a:solidFill>
                  <a:prstClr val="black"/>
                </a:solidFill>
                <a:effectLst/>
                <a:uLnTx/>
                <a:uFillTx/>
                <a:latin typeface="Arial"/>
                <a:ea typeface="+mn-ea"/>
                <a:cs typeface="+mn-cs"/>
              </a:rPr>
              <a:t>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TextBox 27">
            <a:extLst>
              <a:ext uri="{FF2B5EF4-FFF2-40B4-BE49-F238E27FC236}">
                <a16:creationId xmlns:a16="http://schemas.microsoft.com/office/drawing/2014/main" id="{36D6996F-5B81-45DC-87FF-DE73E69441AB}"/>
              </a:ext>
            </a:extLst>
          </p:cNvPr>
          <p:cNvSpPr txBox="1"/>
          <p:nvPr/>
        </p:nvSpPr>
        <p:spPr>
          <a:xfrm>
            <a:off x="5401894" y="4845222"/>
            <a:ext cx="2783217" cy="646331"/>
          </a:xfrm>
          <a:prstGeom prst="rect">
            <a:avLst/>
          </a:prstGeom>
          <a:noFill/>
          <a:ln>
            <a:no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1.13 mtN2O x 265 = </a:t>
            </a:r>
            <a:r>
              <a:rPr kumimoji="0" lang="en-US" sz="1800" b="1" i="0" u="none" strike="noStrike" kern="1200" cap="none" spc="0" normalizeH="0" baseline="0" noProof="0" dirty="0">
                <a:ln>
                  <a:noFill/>
                </a:ln>
                <a:solidFill>
                  <a:prstClr val="black"/>
                </a:solidFill>
                <a:effectLst/>
                <a:uLnTx/>
                <a:uFillTx/>
                <a:latin typeface="Arial"/>
                <a:ea typeface="+mn-ea"/>
                <a:cs typeface="+mn-cs"/>
              </a:rPr>
              <a:t>336.74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a:t>
            </a:r>
          </a:p>
        </p:txBody>
      </p:sp>
      <p:sp>
        <p:nvSpPr>
          <p:cNvPr id="29" name="Rectangle 28">
            <a:extLst>
              <a:ext uri="{FF2B5EF4-FFF2-40B4-BE49-F238E27FC236}">
                <a16:creationId xmlns:a16="http://schemas.microsoft.com/office/drawing/2014/main" id="{F00F409B-EA98-403A-86EE-73CBC36E47D0}"/>
              </a:ext>
            </a:extLst>
          </p:cNvPr>
          <p:cNvSpPr/>
          <p:nvPr/>
        </p:nvSpPr>
        <p:spPr>
          <a:xfrm>
            <a:off x="9132265" y="1824911"/>
            <a:ext cx="1246380" cy="5816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A617CDF0-171E-41A9-B505-9B979D8D56C5}"/>
              </a:ext>
            </a:extLst>
          </p:cNvPr>
          <p:cNvSpPr txBox="1"/>
          <p:nvPr/>
        </p:nvSpPr>
        <p:spPr>
          <a:xfrm>
            <a:off x="9418123" y="1901282"/>
            <a:ext cx="17877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Sum</a:t>
            </a:r>
          </a:p>
        </p:txBody>
      </p:sp>
      <p:sp>
        <p:nvSpPr>
          <p:cNvPr id="31" name="TextBox 30">
            <a:extLst>
              <a:ext uri="{FF2B5EF4-FFF2-40B4-BE49-F238E27FC236}">
                <a16:creationId xmlns:a16="http://schemas.microsoft.com/office/drawing/2014/main" id="{874CD6A3-98EC-4BE7-A7FC-854D11523D59}"/>
              </a:ext>
            </a:extLst>
          </p:cNvPr>
          <p:cNvSpPr txBox="1"/>
          <p:nvPr/>
        </p:nvSpPr>
        <p:spPr>
          <a:xfrm>
            <a:off x="9132265" y="2723853"/>
            <a:ext cx="2783216" cy="923330"/>
          </a:xfrm>
          <a:prstGeom prst="rect">
            <a:avLst/>
          </a:prstGeom>
          <a:noFill/>
          <a:ln w="38100">
            <a:solidFill>
              <a:srgbClr val="AA3434"/>
            </a:solidFill>
          </a:ln>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115000 + 112.5 + 336.74= </a:t>
            </a:r>
            <a:r>
              <a:rPr kumimoji="0" lang="en-US" sz="1800" b="1" i="0" u="none" strike="noStrike" kern="1200" cap="none" spc="0" normalizeH="0" baseline="0" noProof="0" dirty="0">
                <a:ln>
                  <a:noFill/>
                </a:ln>
                <a:solidFill>
                  <a:prstClr val="black"/>
                </a:solidFill>
                <a:effectLst/>
                <a:uLnTx/>
                <a:uFillTx/>
                <a:latin typeface="Arial"/>
                <a:ea typeface="+mn-ea"/>
                <a:cs typeface="+mn-cs"/>
              </a:rPr>
              <a:t>115449.24 mtCO</a:t>
            </a:r>
            <a:r>
              <a:rPr kumimoji="0" lang="en-US" sz="1800" b="1" i="0" u="none" strike="noStrike" kern="1200" cap="none" spc="0" normalizeH="0" baseline="-25000" noProof="0" dirty="0">
                <a:ln>
                  <a:noFill/>
                </a:ln>
                <a:solidFill>
                  <a:prstClr val="black"/>
                </a:solidFill>
                <a:effectLst/>
                <a:uLnTx/>
                <a:uFillTx/>
                <a:latin typeface="Arial"/>
                <a:ea typeface="+mn-ea"/>
                <a:cs typeface="+mn-cs"/>
              </a:rPr>
              <a:t>2</a:t>
            </a:r>
            <a:r>
              <a:rPr kumimoji="0" lang="en-US" sz="1800" b="1" i="0" u="none" strike="noStrike" kern="1200" cap="none" spc="0" normalizeH="0" baseline="0" noProof="0" dirty="0">
                <a:ln>
                  <a:noFill/>
                </a:ln>
                <a:solidFill>
                  <a:prstClr val="black"/>
                </a:solidFill>
                <a:effectLst/>
                <a:uLnTx/>
                <a:uFillTx/>
                <a:latin typeface="Arial"/>
                <a:ea typeface="+mn-ea"/>
                <a:cs typeface="+mn-cs"/>
              </a:rPr>
              <a:t>e</a:t>
            </a:r>
          </a:p>
        </p:txBody>
      </p:sp>
      <p:cxnSp>
        <p:nvCxnSpPr>
          <p:cNvPr id="33" name="Straight Arrow Connector 32">
            <a:extLst>
              <a:ext uri="{FF2B5EF4-FFF2-40B4-BE49-F238E27FC236}">
                <a16:creationId xmlns:a16="http://schemas.microsoft.com/office/drawing/2014/main" id="{FD4B640D-B8BF-46F7-93DD-78AC38ECE2D4}"/>
              </a:ext>
            </a:extLst>
          </p:cNvPr>
          <p:cNvCxnSpPr>
            <a:cxnSpLocks/>
          </p:cNvCxnSpPr>
          <p:nvPr/>
        </p:nvCxnSpPr>
        <p:spPr>
          <a:xfrm flipV="1">
            <a:off x="9604482" y="3750292"/>
            <a:ext cx="0" cy="58454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1F75B30-3074-41B8-9610-B16AEAA80774}"/>
              </a:ext>
            </a:extLst>
          </p:cNvPr>
          <p:cNvSpPr txBox="1"/>
          <p:nvPr/>
        </p:nvSpPr>
        <p:spPr>
          <a:xfrm>
            <a:off x="9132264" y="4334839"/>
            <a:ext cx="2783217" cy="1477328"/>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represents total Scope 2 market-based emissions related to the organization’s electricity use</a:t>
            </a:r>
          </a:p>
        </p:txBody>
      </p:sp>
      <p:cxnSp>
        <p:nvCxnSpPr>
          <p:cNvPr id="32" name="Straight Connector 31">
            <a:extLst>
              <a:ext uri="{FF2B5EF4-FFF2-40B4-BE49-F238E27FC236}">
                <a16:creationId xmlns:a16="http://schemas.microsoft.com/office/drawing/2014/main" id="{7699282E-8932-4285-A469-0C869440362C}"/>
              </a:ext>
            </a:extLst>
          </p:cNvPr>
          <p:cNvCxnSpPr>
            <a:cxnSpLocks/>
          </p:cNvCxnSpPr>
          <p:nvPr/>
        </p:nvCxnSpPr>
        <p:spPr>
          <a:xfrm>
            <a:off x="444500" y="3503892"/>
            <a:ext cx="8407399"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32CEE2B9-3A4A-4E1E-BF83-85DB3084A0BA}"/>
              </a:ext>
            </a:extLst>
          </p:cNvPr>
          <p:cNvCxnSpPr>
            <a:cxnSpLocks/>
          </p:cNvCxnSpPr>
          <p:nvPr/>
        </p:nvCxnSpPr>
        <p:spPr>
          <a:xfrm>
            <a:off x="444500" y="4590414"/>
            <a:ext cx="8407400" cy="0"/>
          </a:xfrm>
          <a:prstGeom prst="line">
            <a:avLst/>
          </a:prstGeom>
          <a:ln w="25400"/>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400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3AA6-5088-D944-AC75-93D07D6D345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Content Placeholder 28"/>
          <p:cNvSpPr>
            <a:spLocks noGrp="1"/>
          </p:cNvSpPr>
          <p:nvPr>
            <p:ph idx="15"/>
          </p:nvPr>
        </p:nvSpPr>
        <p:spPr>
          <a:xfrm>
            <a:off x="3373433" y="1721433"/>
            <a:ext cx="4351903" cy="906192"/>
          </a:xfrm>
        </p:spPr>
        <p:txBody>
          <a:bodyPr anchor="ctr"/>
          <a:lstStyle/>
          <a:p>
            <a:pPr marL="0" indent="0">
              <a:lnSpc>
                <a:spcPct val="100000"/>
              </a:lnSpc>
              <a:spcBef>
                <a:spcPts val="600"/>
              </a:spcBef>
              <a:spcAft>
                <a:spcPts val="600"/>
              </a:spcAft>
              <a:buNone/>
            </a:pPr>
            <a:r>
              <a:rPr lang="en-US" sz="2000" b="1">
                <a:solidFill>
                  <a:schemeClr val="accent1"/>
                </a:solidFill>
              </a:rPr>
              <a:t>Scope 1 </a:t>
            </a:r>
            <a:r>
              <a:rPr lang="en-US" sz="2000"/>
              <a:t>– Greenhouse gases that your company emits (C6.1)</a:t>
            </a:r>
            <a:endParaRPr lang="en-US" sz="2000" b="1">
              <a:solidFill>
                <a:schemeClr val="accent1"/>
              </a:solidFill>
            </a:endParaRPr>
          </a:p>
        </p:txBody>
      </p:sp>
      <p:graphicFrame>
        <p:nvGraphicFramePr>
          <p:cNvPr id="8" name="Table 7">
            <a:extLst>
              <a:ext uri="{FF2B5EF4-FFF2-40B4-BE49-F238E27FC236}">
                <a16:creationId xmlns:a16="http://schemas.microsoft.com/office/drawing/2014/main" id="{9EDB8348-3152-4324-8119-1D8B0C7800F1}"/>
              </a:ext>
            </a:extLst>
          </p:cNvPr>
          <p:cNvGraphicFramePr>
            <a:graphicFrameLocks noGrp="1"/>
          </p:cNvGraphicFramePr>
          <p:nvPr/>
        </p:nvGraphicFramePr>
        <p:xfrm>
          <a:off x="482327" y="1666946"/>
          <a:ext cx="2438392" cy="4698415"/>
        </p:xfrm>
        <a:graphic>
          <a:graphicData uri="http://schemas.openxmlformats.org/drawingml/2006/table">
            <a:tbl>
              <a:tblPr>
                <a:tableStyleId>{073A0DAA-6AF3-43AB-8588-CEC1D06C72B9}</a:tableStyleId>
              </a:tblPr>
              <a:tblGrid>
                <a:gridCol w="2438392">
                  <a:extLst>
                    <a:ext uri="{9D8B030D-6E8A-4147-A177-3AD203B41FA5}">
                      <a16:colId xmlns:a16="http://schemas.microsoft.com/office/drawing/2014/main" val="2299170042"/>
                    </a:ext>
                  </a:extLst>
                </a:gridCol>
              </a:tblGrid>
              <a:tr h="309295">
                <a:tc>
                  <a:txBody>
                    <a:bodyPr/>
                    <a:lstStyle/>
                    <a:p>
                      <a:pPr marL="0" marR="0" lvl="0" indent="0" algn="ctr" defTabSz="914400" rtl="0" eaLnBrk="1" fontAlgn="base" latinLnBrk="0" hangingPunct="1">
                        <a:lnSpc>
                          <a:spcPct val="100000"/>
                        </a:lnSpc>
                        <a:spcBef>
                          <a:spcPts val="0"/>
                        </a:spcBef>
                        <a:spcAft>
                          <a:spcPts val="0"/>
                        </a:spcAft>
                        <a:buClrTx/>
                        <a:buSzTx/>
                        <a:buFont typeface="+mj-lt"/>
                        <a:buNone/>
                        <a:tabLst/>
                        <a:defRPr/>
                      </a:pPr>
                      <a:r>
                        <a:rPr lang="en-US" sz="1400" b="1" i="0">
                          <a:solidFill>
                            <a:schemeClr val="bg1"/>
                          </a:solidFill>
                          <a:effectLst/>
                          <a:latin typeface="+mj-lt"/>
                          <a:cs typeface="Arial"/>
                        </a:rPr>
                        <a:t>2022 MODULES</a:t>
                      </a:r>
                      <a:endParaRPr lang="en-GB" sz="1400" b="1" i="0">
                        <a:solidFill>
                          <a:schemeClr val="bg1"/>
                        </a:solidFill>
                        <a:effectLst/>
                        <a:latin typeface="+mj-lt"/>
                        <a:cs typeface="Arial"/>
                      </a:endParaRPr>
                    </a:p>
                  </a:txBody>
                  <a:tcPr anchor="ctr">
                    <a:solidFill>
                      <a:schemeClr val="accent1"/>
                    </a:solidFill>
                  </a:tcPr>
                </a:tc>
                <a:extLst>
                  <a:ext uri="{0D108BD9-81ED-4DB2-BD59-A6C34878D82A}">
                    <a16:rowId xmlns:a16="http://schemas.microsoft.com/office/drawing/2014/main" val="3866920292"/>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C0</a:t>
                      </a:r>
                      <a:r>
                        <a:rPr lang="en-GB" sz="1200" kern="1200">
                          <a:solidFill>
                            <a:schemeClr val="tx1"/>
                          </a:solidFill>
                          <a:effectLst/>
                          <a:latin typeface="+mj-lt"/>
                          <a:ea typeface="+mn-ea"/>
                          <a:cs typeface="Arial"/>
                        </a:rPr>
                        <a:t> Introduction</a:t>
                      </a:r>
                      <a:endParaRPr lang="en-GB" sz="1200" b="0" i="0">
                        <a:solidFill>
                          <a:schemeClr val="tx1"/>
                        </a:solidFill>
                        <a:effectLst/>
                        <a:latin typeface="+mj-lt"/>
                        <a:cs typeface="Arial"/>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0982824"/>
                  </a:ext>
                </a:extLst>
              </a:tr>
              <a:tr h="246661">
                <a:tc>
                  <a:txBody>
                    <a:bodyPr/>
                    <a:lstStyle/>
                    <a:p>
                      <a:pPr algn="l" fontAlgn="base">
                        <a:buFont typeface="+mj-lt"/>
                        <a:buNone/>
                      </a:pPr>
                      <a:r>
                        <a:rPr lang="en-GB" sz="1200" b="1">
                          <a:solidFill>
                            <a:schemeClr val="tx1"/>
                          </a:solidFill>
                          <a:effectLst/>
                          <a:latin typeface="+mj-lt"/>
                          <a:cs typeface="Arial"/>
                        </a:rPr>
                        <a:t>C1</a:t>
                      </a:r>
                      <a:r>
                        <a:rPr lang="en-GB" sz="1200" baseline="0">
                          <a:solidFill>
                            <a:schemeClr val="tx1"/>
                          </a:solidFill>
                          <a:effectLst/>
                          <a:latin typeface="+mj-lt"/>
                          <a:cs typeface="Arial"/>
                        </a:rPr>
                        <a:t> Governance</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1670297"/>
                  </a:ext>
                </a:extLst>
              </a:tr>
              <a:tr h="246661">
                <a:tc>
                  <a:txBody>
                    <a:bodyPr/>
                    <a:lstStyle/>
                    <a:p>
                      <a:pPr algn="l" fontAlgn="base">
                        <a:buFont typeface="+mj-lt"/>
                        <a:buNone/>
                      </a:pPr>
                      <a:r>
                        <a:rPr lang="en-GB" sz="1200" b="1">
                          <a:solidFill>
                            <a:schemeClr val="tx1"/>
                          </a:solidFill>
                          <a:effectLst/>
                          <a:latin typeface="+mj-lt"/>
                          <a:cs typeface="Arial"/>
                        </a:rPr>
                        <a:t>C2 </a:t>
                      </a:r>
                      <a:r>
                        <a:rPr lang="en-GB" sz="1200" baseline="0">
                          <a:solidFill>
                            <a:schemeClr val="tx1"/>
                          </a:solidFill>
                          <a:effectLst/>
                          <a:latin typeface="+mj-lt"/>
                          <a:cs typeface="Arial"/>
                        </a:rPr>
                        <a:t>Risks and opportunities</a:t>
                      </a:r>
                      <a:r>
                        <a:rPr lang="en-GB" sz="1200">
                          <a:solidFill>
                            <a:schemeClr val="tx1"/>
                          </a:solidFill>
                          <a:effectLst/>
                          <a:latin typeface="+mj-lt"/>
                          <a:cs typeface="Arial"/>
                        </a:rPr>
                        <a:t>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6736993"/>
                  </a:ext>
                </a:extLst>
              </a:tr>
              <a:tr h="246661">
                <a:tc>
                  <a:txBody>
                    <a:bodyPr/>
                    <a:lstStyle/>
                    <a:p>
                      <a:pPr algn="l" fontAlgn="base">
                        <a:buFont typeface="+mj-lt"/>
                        <a:buNone/>
                      </a:pPr>
                      <a:r>
                        <a:rPr lang="en-GB" sz="1200" b="1">
                          <a:solidFill>
                            <a:schemeClr val="tx1"/>
                          </a:solidFill>
                          <a:effectLst/>
                          <a:latin typeface="+mj-lt"/>
                          <a:cs typeface="Arial"/>
                        </a:rPr>
                        <a:t>C3</a:t>
                      </a:r>
                      <a:r>
                        <a:rPr lang="en-GB" sz="1200" b="1" baseline="0">
                          <a:solidFill>
                            <a:schemeClr val="tx1"/>
                          </a:solidFill>
                          <a:effectLst/>
                          <a:latin typeface="+mj-lt"/>
                          <a:cs typeface="Arial"/>
                        </a:rPr>
                        <a:t> </a:t>
                      </a:r>
                      <a:r>
                        <a:rPr lang="en-GB" sz="1200" baseline="0">
                          <a:solidFill>
                            <a:schemeClr val="tx1"/>
                          </a:solidFill>
                          <a:effectLst/>
                          <a:latin typeface="+mj-lt"/>
                          <a:cs typeface="Arial"/>
                        </a:rPr>
                        <a:t>Business strategy</a:t>
                      </a:r>
                      <a:endParaRPr lang="en-GB" sz="120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3133970"/>
                  </a:ext>
                </a:extLst>
              </a:tr>
              <a:tr h="246661">
                <a:tc>
                  <a:txBody>
                    <a:bodyPr/>
                    <a:lstStyle/>
                    <a:p>
                      <a:pPr algn="l" fontAlgn="base">
                        <a:buFont typeface="+mj-lt"/>
                        <a:buNone/>
                      </a:pPr>
                      <a:r>
                        <a:rPr lang="en-GB" sz="1200" b="1" kern="1200">
                          <a:solidFill>
                            <a:schemeClr val="tx1"/>
                          </a:solidFill>
                          <a:effectLst/>
                          <a:latin typeface="+mj-lt"/>
                          <a:ea typeface="+mn-ea"/>
                          <a:cs typeface="Arial"/>
                        </a:rPr>
                        <a:t>C4</a:t>
                      </a:r>
                      <a:r>
                        <a:rPr lang="en-GB" sz="1200" kern="1200">
                          <a:solidFill>
                            <a:schemeClr val="tx1"/>
                          </a:solidFill>
                          <a:effectLst/>
                          <a:latin typeface="+mj-lt"/>
                          <a:ea typeface="+mn-ea"/>
                          <a:cs typeface="Arial"/>
                        </a:rPr>
                        <a:t> Targets and performance</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4071357"/>
                  </a:ext>
                </a:extLst>
              </a:tr>
              <a:tr h="246661">
                <a:tc>
                  <a:txBody>
                    <a:bodyPr/>
                    <a:lstStyle/>
                    <a:p>
                      <a:pPr algn="l" fontAlgn="base">
                        <a:buFont typeface="+mj-lt"/>
                        <a:buNone/>
                      </a:pPr>
                      <a:r>
                        <a:rPr lang="en-GB" sz="1200" b="1" kern="1200">
                          <a:solidFill>
                            <a:schemeClr val="bg1"/>
                          </a:solidFill>
                          <a:effectLst/>
                          <a:latin typeface="+mj-lt"/>
                          <a:ea typeface="+mn-ea"/>
                          <a:cs typeface="Arial"/>
                        </a:rPr>
                        <a:t>C5 Emissions methodology</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899936925"/>
                  </a:ext>
                </a:extLst>
              </a:tr>
              <a:tr h="246661">
                <a:tc>
                  <a:txBody>
                    <a:bodyPr/>
                    <a:lstStyle/>
                    <a:p>
                      <a:r>
                        <a:rPr lang="en-GB" sz="1200" b="1" kern="1200">
                          <a:solidFill>
                            <a:schemeClr val="bg1"/>
                          </a:solidFill>
                          <a:effectLst/>
                          <a:latin typeface="+mj-lt"/>
                          <a:ea typeface="+mn-ea"/>
                          <a:cs typeface="Arial"/>
                        </a:rPr>
                        <a:t>C6 Emissions data</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3832785118"/>
                  </a:ext>
                </a:extLst>
              </a:tr>
              <a:tr h="24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j-lt"/>
                          <a:ea typeface="+mn-ea"/>
                          <a:cs typeface="Arial"/>
                        </a:rPr>
                        <a:t>C7</a:t>
                      </a:r>
                      <a:r>
                        <a:rPr lang="en-GB" sz="1200" kern="1200">
                          <a:solidFill>
                            <a:schemeClr val="tx1"/>
                          </a:solidFill>
                          <a:effectLst/>
                          <a:latin typeface="+mj-lt"/>
                          <a:ea typeface="+mn-ea"/>
                          <a:cs typeface="Arial"/>
                        </a:rPr>
                        <a:t> Emissions breakdown</a:t>
                      </a:r>
                      <a:endParaRPr lang="en-GB" sz="1200">
                        <a:solidFill>
                          <a:schemeClr val="tx1"/>
                        </a:solidFill>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8082349"/>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ysClr val="windowText" lastClr="000000"/>
                          </a:solidFill>
                          <a:effectLst/>
                          <a:latin typeface="+mj-lt"/>
                          <a:ea typeface="+mn-ea"/>
                          <a:cs typeface="Arial"/>
                        </a:rPr>
                        <a:t>C8 </a:t>
                      </a:r>
                      <a:r>
                        <a:rPr lang="en-GB" sz="1200" b="0" kern="1200">
                          <a:solidFill>
                            <a:sysClr val="windowText" lastClr="000000"/>
                          </a:solidFill>
                          <a:effectLst/>
                          <a:latin typeface="+mj-lt"/>
                          <a:ea typeface="+mn-ea"/>
                          <a:cs typeface="Arial"/>
                        </a:rPr>
                        <a:t>Energy</a:t>
                      </a:r>
                      <a:endParaRPr lang="en-GB" sz="1200" b="0" i="0">
                        <a:solidFill>
                          <a:sysClr val="windowText" lastClr="000000"/>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7926809"/>
                  </a:ext>
                </a:extLst>
              </a:tr>
              <a:tr h="246661">
                <a:tc>
                  <a:txBody>
                    <a:bodyPr/>
                    <a:lstStyle/>
                    <a:p>
                      <a:pPr marL="0" marR="0" indent="0" algn="l" defTabSz="911487"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C9 </a:t>
                      </a:r>
                      <a:r>
                        <a:rPr lang="en-GB" sz="1200">
                          <a:solidFill>
                            <a:schemeClr val="tx1"/>
                          </a:solidFill>
                          <a:effectLst/>
                          <a:latin typeface="+mj-lt"/>
                          <a:cs typeface="Arial"/>
                        </a:rPr>
                        <a:t>Additional metrics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433603"/>
                  </a:ext>
                </a:extLst>
              </a:tr>
              <a:tr h="246661">
                <a:tc>
                  <a:txBody>
                    <a:bodyPr/>
                    <a:lstStyle/>
                    <a:p>
                      <a:pPr algn="l" fontAlgn="base">
                        <a:buFont typeface="+mj-lt"/>
                        <a:buNone/>
                      </a:pPr>
                      <a:r>
                        <a:rPr lang="en-GB" sz="1200" b="1">
                          <a:solidFill>
                            <a:schemeClr val="tx1"/>
                          </a:solidFill>
                          <a:effectLst/>
                          <a:latin typeface="+mj-lt"/>
                          <a:cs typeface="Arial"/>
                        </a:rPr>
                        <a:t>C10</a:t>
                      </a:r>
                      <a:r>
                        <a:rPr lang="en-GB" sz="1200" b="0">
                          <a:solidFill>
                            <a:schemeClr val="tx1"/>
                          </a:solidFill>
                          <a:effectLst/>
                          <a:latin typeface="+mj-lt"/>
                          <a:cs typeface="Arial"/>
                        </a:rPr>
                        <a:t> Verification</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395483"/>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C11</a:t>
                      </a:r>
                      <a:r>
                        <a:rPr lang="en-GB" sz="1200">
                          <a:solidFill>
                            <a:schemeClr val="tx1"/>
                          </a:solidFill>
                          <a:effectLst/>
                          <a:latin typeface="+mj-lt"/>
                          <a:cs typeface="Arial"/>
                        </a:rPr>
                        <a:t> Carbon pricing</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397134"/>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C12</a:t>
                      </a:r>
                      <a:r>
                        <a:rPr lang="en-GB" sz="1200">
                          <a:solidFill>
                            <a:schemeClr val="tx1"/>
                          </a:solidFill>
                          <a:effectLst/>
                          <a:latin typeface="+mj-lt"/>
                          <a:cs typeface="Arial"/>
                        </a:rPr>
                        <a:t> Engagement</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248709"/>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C15 </a:t>
                      </a:r>
                      <a:r>
                        <a:rPr lang="en-GB" sz="1200" b="0">
                          <a:solidFill>
                            <a:schemeClr val="tx1"/>
                          </a:solidFill>
                          <a:effectLst/>
                          <a:latin typeface="+mj-lt"/>
                          <a:cs typeface="Arial"/>
                        </a:rPr>
                        <a:t>Biodiversity</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7023592"/>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C16 </a:t>
                      </a:r>
                      <a:r>
                        <a:rPr lang="en-GB" sz="1200" b="0">
                          <a:solidFill>
                            <a:schemeClr val="tx1"/>
                          </a:solidFill>
                          <a:effectLst/>
                          <a:latin typeface="+mj-lt"/>
                          <a:cs typeface="Arial"/>
                        </a:rPr>
                        <a:t>Signoff</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7790825"/>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SC </a:t>
                      </a:r>
                      <a:r>
                        <a:rPr lang="en-GB" sz="1200" b="0" kern="1200">
                          <a:solidFill>
                            <a:schemeClr val="tx1"/>
                          </a:solidFill>
                          <a:effectLst/>
                          <a:latin typeface="+mj-lt"/>
                          <a:ea typeface="+mn-ea"/>
                          <a:cs typeface="Arial"/>
                        </a:rPr>
                        <a:t>Supply Chain</a:t>
                      </a:r>
                    </a:p>
                  </a:txBody>
                  <a:tcPr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949471603"/>
                  </a:ext>
                </a:extLst>
              </a:tr>
            </a:tbl>
          </a:graphicData>
        </a:graphic>
      </p:graphicFrame>
      <p:grpSp>
        <p:nvGrpSpPr>
          <p:cNvPr id="10" name="Group 9">
            <a:extLst>
              <a:ext uri="{FF2B5EF4-FFF2-40B4-BE49-F238E27FC236}">
                <a16:creationId xmlns:a16="http://schemas.microsoft.com/office/drawing/2014/main" id="{E5E5712D-C723-4676-ADD6-A983E8229682}"/>
              </a:ext>
            </a:extLst>
          </p:cNvPr>
          <p:cNvGrpSpPr/>
          <p:nvPr/>
        </p:nvGrpSpPr>
        <p:grpSpPr>
          <a:xfrm>
            <a:off x="8999864" y="1732301"/>
            <a:ext cx="2211738" cy="864296"/>
            <a:chOff x="4619681" y="1384490"/>
            <a:chExt cx="3562482" cy="2036600"/>
          </a:xfrm>
        </p:grpSpPr>
        <p:grpSp>
          <p:nvGrpSpPr>
            <p:cNvPr id="11" name="Group 10">
              <a:extLst>
                <a:ext uri="{FF2B5EF4-FFF2-40B4-BE49-F238E27FC236}">
                  <a16:creationId xmlns:a16="http://schemas.microsoft.com/office/drawing/2014/main" id="{4F5F9934-FF3F-4318-A09B-2E6825007012}"/>
                </a:ext>
              </a:extLst>
            </p:cNvPr>
            <p:cNvGrpSpPr/>
            <p:nvPr/>
          </p:nvGrpSpPr>
          <p:grpSpPr>
            <a:xfrm>
              <a:off x="4619681" y="1384490"/>
              <a:ext cx="1741868" cy="2013508"/>
              <a:chOff x="4366291" y="1252286"/>
              <a:chExt cx="1741868" cy="2013508"/>
            </a:xfrm>
          </p:grpSpPr>
          <p:sp>
            <p:nvSpPr>
              <p:cNvPr id="20" name="TextBox 19">
                <a:extLst>
                  <a:ext uri="{FF2B5EF4-FFF2-40B4-BE49-F238E27FC236}">
                    <a16:creationId xmlns:a16="http://schemas.microsoft.com/office/drawing/2014/main" id="{637A1844-4E9F-495F-B401-E697BE007550}"/>
                  </a:ext>
                </a:extLst>
              </p:cNvPr>
              <p:cNvSpPr txBox="1"/>
              <p:nvPr/>
            </p:nvSpPr>
            <p:spPr>
              <a:xfrm>
                <a:off x="4366291" y="2392024"/>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Facilities</a:t>
                </a:r>
              </a:p>
            </p:txBody>
          </p:sp>
          <p:pic>
            <p:nvPicPr>
              <p:cNvPr id="21" name="Picture 4" descr="Image result for building icon">
                <a:extLst>
                  <a:ext uri="{FF2B5EF4-FFF2-40B4-BE49-F238E27FC236}">
                    <a16:creationId xmlns:a16="http://schemas.microsoft.com/office/drawing/2014/main" id="{CBD0D394-45BD-49E0-A4DD-3F3BB1CC5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521" y="1252286"/>
                <a:ext cx="963408" cy="963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8F949E0-8D3D-4F45-B00C-86C860293920}"/>
                </a:ext>
              </a:extLst>
            </p:cNvPr>
            <p:cNvGrpSpPr/>
            <p:nvPr/>
          </p:nvGrpSpPr>
          <p:grpSpPr>
            <a:xfrm>
              <a:off x="6440295" y="1544705"/>
              <a:ext cx="1741868" cy="1876385"/>
              <a:chOff x="6144458" y="1421680"/>
              <a:chExt cx="1741868" cy="1876385"/>
            </a:xfrm>
          </p:grpSpPr>
          <p:sp>
            <p:nvSpPr>
              <p:cNvPr id="17" name="TextBox 16">
                <a:extLst>
                  <a:ext uri="{FF2B5EF4-FFF2-40B4-BE49-F238E27FC236}">
                    <a16:creationId xmlns:a16="http://schemas.microsoft.com/office/drawing/2014/main" id="{E97D776D-2AD7-4128-99FA-70085FEC9F6B}"/>
                  </a:ext>
                </a:extLst>
              </p:cNvPr>
              <p:cNvSpPr txBox="1"/>
              <p:nvPr/>
            </p:nvSpPr>
            <p:spPr>
              <a:xfrm>
                <a:off x="6144458" y="2424295"/>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Vehicles</a:t>
                </a:r>
              </a:p>
            </p:txBody>
          </p:sp>
          <p:pic>
            <p:nvPicPr>
              <p:cNvPr id="18" name="Picture 4" descr="Image result for truck icon">
                <a:extLst>
                  <a:ext uri="{FF2B5EF4-FFF2-40B4-BE49-F238E27FC236}">
                    <a16:creationId xmlns:a16="http://schemas.microsoft.com/office/drawing/2014/main" id="{667CCD8E-1831-4A5D-AB87-592445B93D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98" y="1421680"/>
                <a:ext cx="970255" cy="7289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a:extLst>
              <a:ext uri="{FF2B5EF4-FFF2-40B4-BE49-F238E27FC236}">
                <a16:creationId xmlns:a16="http://schemas.microsoft.com/office/drawing/2014/main" id="{A84F240A-2898-4614-8859-9466A10501DE}"/>
              </a:ext>
            </a:extLst>
          </p:cNvPr>
          <p:cNvSpPr txBox="1"/>
          <p:nvPr/>
        </p:nvSpPr>
        <p:spPr>
          <a:xfrm>
            <a:off x="8999864" y="3788864"/>
            <a:ext cx="2318748" cy="646972"/>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Purchased electricity, steam, </a:t>
            </a:r>
          </a:p>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heating &amp; cooling, for own use</a:t>
            </a:r>
          </a:p>
        </p:txBody>
      </p:sp>
      <p:grpSp>
        <p:nvGrpSpPr>
          <p:cNvPr id="23" name="Group 22">
            <a:extLst>
              <a:ext uri="{FF2B5EF4-FFF2-40B4-BE49-F238E27FC236}">
                <a16:creationId xmlns:a16="http://schemas.microsoft.com/office/drawing/2014/main" id="{A13A8D78-07FC-496E-83AB-08460BD77B6B}"/>
              </a:ext>
            </a:extLst>
          </p:cNvPr>
          <p:cNvGrpSpPr/>
          <p:nvPr/>
        </p:nvGrpSpPr>
        <p:grpSpPr>
          <a:xfrm>
            <a:off x="9778322" y="3175620"/>
            <a:ext cx="703709" cy="420388"/>
            <a:chOff x="7082798" y="2085466"/>
            <a:chExt cx="703709" cy="420388"/>
          </a:xfrm>
        </p:grpSpPr>
        <p:pic>
          <p:nvPicPr>
            <p:cNvPr id="24" name="Picture 2" descr="Image result for electricity icon black">
              <a:extLst>
                <a:ext uri="{FF2B5EF4-FFF2-40B4-BE49-F238E27FC236}">
                  <a16:creationId xmlns:a16="http://schemas.microsoft.com/office/drawing/2014/main" id="{43D52234-7FDA-40F8-A544-B6889C9C0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2677" y="2113339"/>
              <a:ext cx="423952" cy="3646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D86112D4-87E5-48EE-A6CE-5DEAF0E985C5}"/>
                </a:ext>
              </a:extLst>
            </p:cNvPr>
            <p:cNvSpPr/>
            <p:nvPr/>
          </p:nvSpPr>
          <p:spPr>
            <a:xfrm>
              <a:off x="7082798" y="2085466"/>
              <a:ext cx="703709" cy="42038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sng"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3FD90DE3-E27B-4A42-A2B0-8682407C0184}"/>
              </a:ext>
            </a:extLst>
          </p:cNvPr>
          <p:cNvGrpSpPr/>
          <p:nvPr/>
        </p:nvGrpSpPr>
        <p:grpSpPr>
          <a:xfrm>
            <a:off x="8521296" y="5148034"/>
            <a:ext cx="2981631" cy="968807"/>
            <a:chOff x="6146462" y="3277228"/>
            <a:chExt cx="2981631" cy="968807"/>
          </a:xfrm>
        </p:grpSpPr>
        <p:sp>
          <p:nvSpPr>
            <p:cNvPr id="27" name="TextBox 26">
              <a:extLst>
                <a:ext uri="{FF2B5EF4-FFF2-40B4-BE49-F238E27FC236}">
                  <a16:creationId xmlns:a16="http://schemas.microsoft.com/office/drawing/2014/main" id="{E77A012E-2BC9-40BA-A459-31B16D15F855}"/>
                </a:ext>
              </a:extLst>
            </p:cNvPr>
            <p:cNvSpPr txBox="1"/>
            <p:nvPr/>
          </p:nvSpPr>
          <p:spPr>
            <a:xfrm>
              <a:off x="6146462" y="3747838"/>
              <a:ext cx="112389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Supplier emissions</a:t>
              </a:r>
            </a:p>
          </p:txBody>
        </p:sp>
        <p:sp>
          <p:nvSpPr>
            <p:cNvPr id="28" name="TextBox 27">
              <a:extLst>
                <a:ext uri="{FF2B5EF4-FFF2-40B4-BE49-F238E27FC236}">
                  <a16:creationId xmlns:a16="http://schemas.microsoft.com/office/drawing/2014/main" id="{10970F3E-3123-47B2-9D41-DA55F874C2B3}"/>
                </a:ext>
              </a:extLst>
            </p:cNvPr>
            <p:cNvSpPr txBox="1"/>
            <p:nvPr/>
          </p:nvSpPr>
          <p:spPr>
            <a:xfrm>
              <a:off x="7129886" y="3739066"/>
              <a:ext cx="869922"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Product use</a:t>
              </a:r>
            </a:p>
          </p:txBody>
        </p:sp>
        <p:sp>
          <p:nvSpPr>
            <p:cNvPr id="29" name="TextBox 28">
              <a:extLst>
                <a:ext uri="{FF2B5EF4-FFF2-40B4-BE49-F238E27FC236}">
                  <a16:creationId xmlns:a16="http://schemas.microsoft.com/office/drawing/2014/main" id="{9FDB36D6-2191-485B-BAC8-A5E3BDF8985C}"/>
                </a:ext>
              </a:extLst>
            </p:cNvPr>
            <p:cNvSpPr txBox="1"/>
            <p:nvPr/>
          </p:nvSpPr>
          <p:spPr>
            <a:xfrm>
              <a:off x="7826066" y="3739065"/>
              <a:ext cx="130202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Employee commuting</a:t>
              </a:r>
            </a:p>
          </p:txBody>
        </p:sp>
        <p:pic>
          <p:nvPicPr>
            <p:cNvPr id="30" name="Picture 2" descr="Image result for supplier chain icon black">
              <a:extLst>
                <a:ext uri="{FF2B5EF4-FFF2-40B4-BE49-F238E27FC236}">
                  <a16:creationId xmlns:a16="http://schemas.microsoft.com/office/drawing/2014/main" id="{21953CC2-05B6-40B0-8CD0-C74466BD20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674" y="3351268"/>
              <a:ext cx="581368" cy="244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omputer icon black">
              <a:extLst>
                <a:ext uri="{FF2B5EF4-FFF2-40B4-BE49-F238E27FC236}">
                  <a16:creationId xmlns:a16="http://schemas.microsoft.com/office/drawing/2014/main" id="{B4252457-0AF3-4E76-A583-CF74633511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8240" y="3285675"/>
              <a:ext cx="332472" cy="3682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car icon black">
              <a:extLst>
                <a:ext uri="{FF2B5EF4-FFF2-40B4-BE49-F238E27FC236}">
                  <a16:creationId xmlns:a16="http://schemas.microsoft.com/office/drawing/2014/main" id="{35366D31-9663-45A0-BDBB-C70A0CD3E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54" y="3277228"/>
              <a:ext cx="429231" cy="3599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41001AF1-DCE4-408D-8E5C-C94DCFE1B59F}"/>
              </a:ext>
            </a:extLst>
          </p:cNvPr>
          <p:cNvCxnSpPr>
            <a:cxnSpLocks/>
          </p:cNvCxnSpPr>
          <p:nvPr/>
        </p:nvCxnSpPr>
        <p:spPr>
          <a:xfrm>
            <a:off x="3377288" y="2887579"/>
            <a:ext cx="7775986"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7DE5F75A-0DFE-4BFA-88F8-B13665C5BE3D}"/>
              </a:ext>
            </a:extLst>
          </p:cNvPr>
          <p:cNvCxnSpPr>
            <a:cxnSpLocks/>
          </p:cNvCxnSpPr>
          <p:nvPr/>
        </p:nvCxnSpPr>
        <p:spPr>
          <a:xfrm>
            <a:off x="3373433" y="4796581"/>
            <a:ext cx="7779841" cy="0"/>
          </a:xfrm>
          <a:prstGeom prst="line">
            <a:avLst/>
          </a:prstGeom>
          <a:ln w="25400"/>
          <a:effectLst/>
        </p:spPr>
        <p:style>
          <a:lnRef idx="3">
            <a:schemeClr val="accent1"/>
          </a:lnRef>
          <a:fillRef idx="0">
            <a:schemeClr val="accent1"/>
          </a:fillRef>
          <a:effectRef idx="2">
            <a:schemeClr val="accent1"/>
          </a:effectRef>
          <a:fontRef idx="minor">
            <a:schemeClr val="tx1"/>
          </a:fontRef>
        </p:style>
      </p:cxnSp>
      <p:sp>
        <p:nvSpPr>
          <p:cNvPr id="38" name="Content Placeholder 28">
            <a:extLst>
              <a:ext uri="{FF2B5EF4-FFF2-40B4-BE49-F238E27FC236}">
                <a16:creationId xmlns:a16="http://schemas.microsoft.com/office/drawing/2014/main" id="{1A270CB4-B516-4478-9521-28B00442D4D7}"/>
              </a:ext>
            </a:extLst>
          </p:cNvPr>
          <p:cNvSpPr txBox="1">
            <a:spLocks/>
          </p:cNvSpPr>
          <p:nvPr/>
        </p:nvSpPr>
        <p:spPr>
          <a:xfrm>
            <a:off x="3378199" y="3232593"/>
            <a:ext cx="4351903" cy="1182408"/>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2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Greenhouse gases that others emit due to your energy use (C6.2 &amp; C6.3)</a:t>
            </a:r>
          </a:p>
        </p:txBody>
      </p:sp>
      <p:sp>
        <p:nvSpPr>
          <p:cNvPr id="39" name="Content Placeholder 28">
            <a:extLst>
              <a:ext uri="{FF2B5EF4-FFF2-40B4-BE49-F238E27FC236}">
                <a16:creationId xmlns:a16="http://schemas.microsoft.com/office/drawing/2014/main" id="{F7E067F4-EBC3-462F-A2BE-E8C93B2F0C65}"/>
              </a:ext>
            </a:extLst>
          </p:cNvPr>
          <p:cNvSpPr txBox="1">
            <a:spLocks/>
          </p:cNvSpPr>
          <p:nvPr/>
        </p:nvSpPr>
        <p:spPr>
          <a:xfrm>
            <a:off x="3378199" y="4977016"/>
            <a:ext cx="4351903" cy="727206"/>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3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Everything else (C6.5)</a:t>
            </a:r>
          </a:p>
        </p:txBody>
      </p:sp>
      <p:sp>
        <p:nvSpPr>
          <p:cNvPr id="43" name="Title 7">
            <a:extLst>
              <a:ext uri="{FF2B5EF4-FFF2-40B4-BE49-F238E27FC236}">
                <a16:creationId xmlns:a16="http://schemas.microsoft.com/office/drawing/2014/main" id="{0D88E0A4-22AE-42B3-A71E-2DB761D5741C}"/>
              </a:ext>
            </a:extLst>
          </p:cNvPr>
          <p:cNvSpPr>
            <a:spLocks noGrp="1"/>
          </p:cNvSpPr>
          <p:nvPr>
            <p:ph type="title"/>
          </p:nvPr>
        </p:nvSpPr>
        <p:spPr>
          <a:xfrm>
            <a:off x="536575" y="769363"/>
            <a:ext cx="9334500" cy="444500"/>
          </a:xfrm>
        </p:spPr>
        <p:txBody>
          <a:bodyPr/>
          <a:lstStyle/>
          <a:p>
            <a:r>
              <a:rPr lang="en-GB"/>
              <a:t>Target Questions: </a:t>
            </a:r>
            <a:br>
              <a:rPr lang="en-GB"/>
            </a:br>
            <a:r>
              <a:rPr lang="en-GB" sz="2400" b="0"/>
              <a:t>Greenhouse Gas Emissions Data &amp; Energy Usage</a:t>
            </a:r>
            <a:endParaRPr lang="en-US" b="0"/>
          </a:p>
        </p:txBody>
      </p:sp>
      <p:sp>
        <p:nvSpPr>
          <p:cNvPr id="2" name="Footer Placeholder 1">
            <a:extLst>
              <a:ext uri="{FF2B5EF4-FFF2-40B4-BE49-F238E27FC236}">
                <a16:creationId xmlns:a16="http://schemas.microsoft.com/office/drawing/2014/main" id="{D0D1F806-E1A2-44D9-A8EB-E834B5E4BEEF}"/>
              </a:ext>
            </a:extLst>
          </p:cNvPr>
          <p:cNvSpPr>
            <a:spLocks noGrp="1"/>
          </p:cNvSpPr>
          <p:nvPr>
            <p:ph type="ftr" sz="quarter" idx="16"/>
          </p:nvPr>
        </p:nvSpPr>
        <p:spPr>
          <a:xfrm>
            <a:off x="7574320" y="6365361"/>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52334"/>
                </a:solidFill>
                <a:effectLst/>
                <a:uLnTx/>
                <a:uFillTx/>
                <a:latin typeface="Arial"/>
                <a:ea typeface="+mn-ea"/>
                <a:cs typeface="+mn-cs"/>
              </a:rPr>
              <a:t>#CDPSupplyChain | @CDP</a:t>
            </a:r>
          </a:p>
        </p:txBody>
      </p:sp>
      <p:sp>
        <p:nvSpPr>
          <p:cNvPr id="34" name="Oval 33">
            <a:extLst>
              <a:ext uri="{FF2B5EF4-FFF2-40B4-BE49-F238E27FC236}">
                <a16:creationId xmlns:a16="http://schemas.microsoft.com/office/drawing/2014/main" id="{C300A5E6-82E8-45BC-A45F-F2E1B06DB461}"/>
              </a:ext>
            </a:extLst>
          </p:cNvPr>
          <p:cNvSpPr/>
          <p:nvPr/>
        </p:nvSpPr>
        <p:spPr>
          <a:xfrm flipV="1">
            <a:off x="3151425" y="4894875"/>
            <a:ext cx="4422896" cy="1125692"/>
          </a:xfrm>
          <a:prstGeom prst="ellipse">
            <a:avLst/>
          </a:prstGeom>
          <a:noFill/>
          <a:ln>
            <a:solidFill>
              <a:srgbClr val="AA34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70B815F0-C2F7-3BA7-45BD-33AD64D86837}"/>
              </a:ext>
            </a:extLst>
          </p:cNvPr>
          <p:cNvSpPr txBox="1"/>
          <p:nvPr/>
        </p:nvSpPr>
        <p:spPr>
          <a:xfrm>
            <a:off x="111888" y="6329957"/>
            <a:ext cx="5171311" cy="5078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a:t>
            </a:r>
            <a:r>
              <a:rPr kumimoji="0" lang="en-US" sz="1100" b="1" i="0" u="none" strike="noStrike" kern="1200" cap="none" spc="0" normalizeH="0" baseline="0" noProof="0">
                <a:ln>
                  <a:noFill/>
                </a:ln>
                <a:solidFill>
                  <a:prstClr val="black"/>
                </a:solidFill>
                <a:effectLst/>
                <a:uLnTx/>
                <a:uFillTx/>
                <a:latin typeface="Arial"/>
                <a:ea typeface="+mn-ea"/>
                <a:cs typeface="+mn-cs"/>
              </a:rPr>
              <a:t>We ask if you already have calculated emissions for 2021 you report them in addition to your 2022 emissions in CDP questions C6.1, 6.3 and 6.5</a:t>
            </a: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3531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9DC67-6420-A8AB-3225-0AB7BF85069D}"/>
              </a:ext>
            </a:extLst>
          </p:cNvPr>
          <p:cNvSpPr>
            <a:spLocks noGrp="1"/>
          </p:cNvSpPr>
          <p:nvPr>
            <p:ph type="sldNum" sz="quarter" idx="12"/>
          </p:nvPr>
        </p:nvSpPr>
        <p:spPr/>
        <p:txBody>
          <a:bodyPr/>
          <a:lstStyle/>
          <a:p>
            <a:fld id="{9FBBB179-F8D5-C345-885D-36A3B3A51673}" type="slidenum">
              <a:rPr lang="en-US" smtClean="0"/>
              <a:t>34</a:t>
            </a:fld>
            <a:endParaRPr lang="en-US"/>
          </a:p>
        </p:txBody>
      </p:sp>
      <p:sp>
        <p:nvSpPr>
          <p:cNvPr id="6" name="Title 1">
            <a:extLst>
              <a:ext uri="{FF2B5EF4-FFF2-40B4-BE49-F238E27FC236}">
                <a16:creationId xmlns:a16="http://schemas.microsoft.com/office/drawing/2014/main" id="{F147CD98-137A-2B46-6715-BA1CDFDE2941}"/>
              </a:ext>
            </a:extLst>
          </p:cNvPr>
          <p:cNvSpPr txBox="1">
            <a:spLocks/>
          </p:cNvSpPr>
          <p:nvPr/>
        </p:nvSpPr>
        <p:spPr>
          <a:xfrm>
            <a:off x="576501" y="475269"/>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Calculating GHG Intensity C6.10 </a:t>
            </a:r>
          </a:p>
        </p:txBody>
      </p:sp>
      <p:sp>
        <p:nvSpPr>
          <p:cNvPr id="7" name="Text Placeholder 5">
            <a:extLst>
              <a:ext uri="{FF2B5EF4-FFF2-40B4-BE49-F238E27FC236}">
                <a16:creationId xmlns:a16="http://schemas.microsoft.com/office/drawing/2014/main" id="{56C28360-6A93-8E23-1E22-DDE4696B8D20}"/>
              </a:ext>
            </a:extLst>
          </p:cNvPr>
          <p:cNvSpPr txBox="1">
            <a:spLocks/>
          </p:cNvSpPr>
          <p:nvPr/>
        </p:nvSpPr>
        <p:spPr>
          <a:xfrm>
            <a:off x="575290" y="1663700"/>
            <a:ext cx="10982726" cy="437134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a:spcAft>
                <a:spcPts val="1200"/>
              </a:spcAft>
            </a:pPr>
            <a:r>
              <a:rPr lang="en-US" dirty="0"/>
              <a:t>Many organizations look at their GHG intensity to see their carbon intensity by revenue. To calculate GHG intensity, divide the sum of scope 1 &amp; 2 emissions by total revenue.</a:t>
            </a:r>
          </a:p>
          <a:p>
            <a:pPr>
              <a:spcAft>
                <a:spcPts val="1200"/>
              </a:spcAft>
            </a:pPr>
            <a:r>
              <a:rPr lang="en-US" dirty="0"/>
              <a:t>It is important to report the intensity in </a:t>
            </a:r>
            <a:r>
              <a:rPr lang="en-US" b="1" dirty="0"/>
              <a:t>units of revenue in the currency reported</a:t>
            </a:r>
            <a:r>
              <a:rPr lang="en-US" dirty="0"/>
              <a:t>. You should not be dividing your emissions by multiples of a currency. </a:t>
            </a:r>
          </a:p>
          <a:p>
            <a:pPr>
              <a:spcAft>
                <a:spcPts val="1200"/>
              </a:spcAft>
            </a:pPr>
            <a:r>
              <a:rPr lang="en-US" dirty="0"/>
              <a:t>For example, if your total scope 1 &amp; 2 emissions is 500 mt CO</a:t>
            </a:r>
            <a:r>
              <a:rPr lang="en-US" baseline="-25000" dirty="0"/>
              <a:t>2</a:t>
            </a:r>
            <a:r>
              <a:rPr lang="en-US" dirty="0"/>
              <a:t>e and your revenue is $25 million. You should divide it as 500       25,000,000 = 0.00002 mt CO</a:t>
            </a:r>
            <a:r>
              <a:rPr lang="en-US" baseline="-25000" dirty="0"/>
              <a:t>2</a:t>
            </a:r>
            <a:r>
              <a:rPr lang="en-US" dirty="0"/>
              <a:t>e/ USD</a:t>
            </a:r>
          </a:p>
          <a:p>
            <a:pPr>
              <a:spcAft>
                <a:spcPts val="1200"/>
              </a:spcAft>
            </a:pPr>
            <a:r>
              <a:rPr lang="en-US" dirty="0"/>
              <a:t>(not 500/25 or 500/2500 – it should be in single units)</a:t>
            </a:r>
          </a:p>
          <a:p>
            <a:pPr>
              <a:spcAft>
                <a:spcPts val="1200"/>
              </a:spcAft>
            </a:pPr>
            <a:r>
              <a:rPr lang="en-US" dirty="0"/>
              <a:t>As a rule of thumb, expect GHG intensity per US Dollar to be less than 0.01 mtCO</a:t>
            </a:r>
            <a:r>
              <a:rPr lang="en-US" baseline="-25000" dirty="0"/>
              <a:t>2</a:t>
            </a:r>
            <a:r>
              <a:rPr lang="en-US" dirty="0"/>
              <a:t>e / USD.</a:t>
            </a:r>
            <a:br>
              <a:rPr lang="en-US" dirty="0"/>
            </a:br>
            <a:endParaRPr lang="en-US" dirty="0"/>
          </a:p>
          <a:p>
            <a:pPr>
              <a:spcAft>
                <a:spcPts val="1200"/>
              </a:spcAft>
            </a:pPr>
            <a:endParaRPr lang="en-US" dirty="0"/>
          </a:p>
        </p:txBody>
      </p:sp>
    </p:spTree>
    <p:extLst>
      <p:ext uri="{BB962C8B-B14F-4D97-AF65-F5344CB8AC3E}">
        <p14:creationId xmlns:p14="http://schemas.microsoft.com/office/powerpoint/2010/main" val="296912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395-B62D-4EBA-B0C4-40DDDA447553}"/>
              </a:ext>
            </a:extLst>
          </p:cNvPr>
          <p:cNvSpPr>
            <a:spLocks noGrp="1"/>
          </p:cNvSpPr>
          <p:nvPr>
            <p:ph type="title"/>
          </p:nvPr>
        </p:nvSpPr>
        <p:spPr/>
        <p:txBody>
          <a:bodyPr/>
          <a:lstStyle/>
          <a:p>
            <a:r>
              <a:rPr lang="en-US"/>
              <a:t>Calculating total energy use – 8.2a </a:t>
            </a:r>
          </a:p>
        </p:txBody>
      </p:sp>
      <p:sp>
        <p:nvSpPr>
          <p:cNvPr id="4" name="TextBox 3">
            <a:extLst>
              <a:ext uri="{FF2B5EF4-FFF2-40B4-BE49-F238E27FC236}">
                <a16:creationId xmlns:a16="http://schemas.microsoft.com/office/drawing/2014/main" id="{49AACAB7-731B-4FF4-BFD6-F8B5A6B9797C}"/>
              </a:ext>
            </a:extLst>
          </p:cNvPr>
          <p:cNvSpPr txBox="1"/>
          <p:nvPr/>
        </p:nvSpPr>
        <p:spPr>
          <a:xfrm>
            <a:off x="3133618" y="1349954"/>
            <a:ext cx="7985486" cy="3693319"/>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Question C8.2a</a:t>
            </a:r>
            <a:r>
              <a:rPr kumimoji="0" lang="en-US" sz="1600" b="0" i="0" u="none" strike="noStrike" kern="1200" cap="none" spc="0" normalizeH="0" baseline="0" noProof="0">
                <a:ln>
                  <a:noFill/>
                </a:ln>
                <a:solidFill>
                  <a:prstClr val="black"/>
                </a:solidFill>
                <a:effectLst/>
                <a:uLnTx/>
                <a:uFillTx/>
                <a:latin typeface="Arial"/>
                <a:ea typeface="+mn-ea"/>
                <a:cs typeface="+mn-cs"/>
              </a:rPr>
              <a:t> asks you to report the </a:t>
            </a:r>
            <a:r>
              <a:rPr kumimoji="0" lang="en-US" sz="1600" b="0" i="1" u="none" strike="noStrike" kern="1200" cap="none" spc="0" normalizeH="0" baseline="0" noProof="0">
                <a:ln>
                  <a:noFill/>
                </a:ln>
                <a:solidFill>
                  <a:prstClr val="black"/>
                </a:solidFill>
                <a:effectLst/>
                <a:uLnTx/>
                <a:uFillTx/>
                <a:latin typeface="Arial"/>
                <a:ea typeface="+mn-ea"/>
                <a:cs typeface="+mn-cs"/>
              </a:rPr>
              <a:t>amount of each source of energy used </a:t>
            </a:r>
            <a:r>
              <a:rPr kumimoji="0" lang="en-US" sz="1600" b="0" i="0" u="none" strike="noStrike" kern="1200" cap="none" spc="0" normalizeH="0" baseline="0" noProof="0">
                <a:ln>
                  <a:noFill/>
                </a:ln>
                <a:solidFill>
                  <a:prstClr val="black"/>
                </a:solidFill>
                <a:effectLst/>
                <a:uLnTx/>
                <a:uFillTx/>
                <a:latin typeface="Arial"/>
                <a:ea typeface="+mn-ea"/>
                <a:cs typeface="+mn-cs"/>
              </a:rPr>
              <a:t>in the reporting year. There are four rows: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1 is for consumption of fuel (excluding feedstock)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2 is for consumption of purchased or acquired electricity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3 is for consumption of purchased or acquired heat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4 is for consumption of purchased or acquired steam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5 is for consumption of purchased or acquired cooling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6 is for consumption of self-generated nonfuel renewable energy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Row 7 is the total energy of the 6 rows above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1" i="0" u="none" strike="noStrike" kern="1200" cap="none" spc="0" normalizeH="0" baseline="0" noProof="0">
                <a:ln>
                  <a:noFill/>
                </a:ln>
                <a:solidFill>
                  <a:prstClr val="black"/>
                </a:solidFill>
                <a:effectLst/>
                <a:uLnTx/>
                <a:uFillTx/>
                <a:latin typeface="Arial"/>
                <a:ea typeface="+mn-ea"/>
                <a:cs typeface="+mn-cs"/>
              </a:rPr>
              <a:t>Instructions: </a:t>
            </a:r>
            <a:r>
              <a:rPr kumimoji="0" lang="en-US" sz="1600" b="0" i="0" u="none" strike="noStrike" kern="1200" cap="none" spc="0" normalizeH="0" baseline="0" noProof="0">
                <a:ln>
                  <a:noFill/>
                </a:ln>
                <a:solidFill>
                  <a:prstClr val="black"/>
                </a:solidFill>
                <a:effectLst/>
                <a:uLnTx/>
                <a:uFillTx/>
                <a:latin typeface="Arial"/>
                <a:ea typeface="+mn-ea"/>
                <a:cs typeface="+mn-cs"/>
              </a:rPr>
              <a:t>Enter the total MWh of each source used, separating renewable energy from traditional energy.  </a:t>
            </a:r>
            <a:r>
              <a:rPr kumimoji="0" lang="en-US" sz="1600" b="1" i="0" u="none" strike="noStrike" kern="1200" cap="none" spc="0" normalizeH="0" baseline="0" noProof="0">
                <a:ln>
                  <a:noFill/>
                </a:ln>
                <a:solidFill>
                  <a:prstClr val="black"/>
                </a:solidFill>
                <a:effectLst/>
                <a:uLnTx/>
                <a:uFillTx/>
                <a:latin typeface="Arial"/>
                <a:ea typeface="+mn-ea"/>
                <a:cs typeface="+mn-cs"/>
              </a:rPr>
              <a:t>If you do not use a given source of energy, enter 0 (zero) – there should be no blank fields. A blank field does not equate to zero and will be considered incomplete.</a:t>
            </a:r>
          </a:p>
        </p:txBody>
      </p:sp>
      <p:graphicFrame>
        <p:nvGraphicFramePr>
          <p:cNvPr id="5" name="Table 4">
            <a:extLst>
              <a:ext uri="{FF2B5EF4-FFF2-40B4-BE49-F238E27FC236}">
                <a16:creationId xmlns:a16="http://schemas.microsoft.com/office/drawing/2014/main" id="{2AFC633A-B509-4777-A110-DF9D0792DA8B}"/>
              </a:ext>
            </a:extLst>
          </p:cNvPr>
          <p:cNvGraphicFramePr>
            <a:graphicFrameLocks noGrp="1"/>
          </p:cNvGraphicFramePr>
          <p:nvPr/>
        </p:nvGraphicFramePr>
        <p:xfrm>
          <a:off x="482327" y="1349954"/>
          <a:ext cx="2438392" cy="4698415"/>
        </p:xfrm>
        <a:graphic>
          <a:graphicData uri="http://schemas.openxmlformats.org/drawingml/2006/table">
            <a:tbl>
              <a:tblPr>
                <a:tableStyleId>{073A0DAA-6AF3-43AB-8588-CEC1D06C72B9}</a:tableStyleId>
              </a:tblPr>
              <a:tblGrid>
                <a:gridCol w="2438392">
                  <a:extLst>
                    <a:ext uri="{9D8B030D-6E8A-4147-A177-3AD203B41FA5}">
                      <a16:colId xmlns:a16="http://schemas.microsoft.com/office/drawing/2014/main" val="2299170042"/>
                    </a:ext>
                  </a:extLst>
                </a:gridCol>
              </a:tblGrid>
              <a:tr h="309295">
                <a:tc>
                  <a:txBody>
                    <a:bodyPr/>
                    <a:lstStyle/>
                    <a:p>
                      <a:pPr marL="0" marR="0" lvl="0" indent="0" algn="ctr" defTabSz="914400" rtl="0" eaLnBrk="1" fontAlgn="base" latinLnBrk="0" hangingPunct="1">
                        <a:lnSpc>
                          <a:spcPct val="100000"/>
                        </a:lnSpc>
                        <a:spcBef>
                          <a:spcPts val="0"/>
                        </a:spcBef>
                        <a:spcAft>
                          <a:spcPts val="0"/>
                        </a:spcAft>
                        <a:buClrTx/>
                        <a:buSzTx/>
                        <a:buFont typeface="+mj-lt"/>
                        <a:buNone/>
                        <a:tabLst/>
                        <a:defRPr/>
                      </a:pPr>
                      <a:r>
                        <a:rPr lang="en-US" sz="1400" b="1" i="0">
                          <a:solidFill>
                            <a:schemeClr val="bg1"/>
                          </a:solidFill>
                          <a:effectLst/>
                          <a:latin typeface="+mj-lt"/>
                          <a:cs typeface="Arial"/>
                        </a:rPr>
                        <a:t>2022 MODULES</a:t>
                      </a:r>
                      <a:endParaRPr lang="en-GB" sz="1400" b="1" i="0">
                        <a:solidFill>
                          <a:schemeClr val="bg1"/>
                        </a:solidFill>
                        <a:effectLst/>
                        <a:latin typeface="+mj-lt"/>
                        <a:cs typeface="Arial"/>
                      </a:endParaRPr>
                    </a:p>
                  </a:txBody>
                  <a:tcPr anchor="ctr">
                    <a:solidFill>
                      <a:schemeClr val="accent1"/>
                    </a:solidFill>
                  </a:tcPr>
                </a:tc>
                <a:extLst>
                  <a:ext uri="{0D108BD9-81ED-4DB2-BD59-A6C34878D82A}">
                    <a16:rowId xmlns:a16="http://schemas.microsoft.com/office/drawing/2014/main" val="3866920292"/>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C0</a:t>
                      </a:r>
                      <a:r>
                        <a:rPr lang="en-GB" sz="1200" kern="1200">
                          <a:solidFill>
                            <a:schemeClr val="tx1"/>
                          </a:solidFill>
                          <a:effectLst/>
                          <a:latin typeface="+mj-lt"/>
                          <a:ea typeface="+mn-ea"/>
                          <a:cs typeface="Arial"/>
                        </a:rPr>
                        <a:t> Introduction</a:t>
                      </a:r>
                      <a:endParaRPr lang="en-GB" sz="1200" b="0" i="0">
                        <a:solidFill>
                          <a:schemeClr val="tx1"/>
                        </a:solidFill>
                        <a:effectLst/>
                        <a:latin typeface="+mj-lt"/>
                        <a:cs typeface="Arial"/>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0982824"/>
                  </a:ext>
                </a:extLst>
              </a:tr>
              <a:tr h="246661">
                <a:tc>
                  <a:txBody>
                    <a:bodyPr/>
                    <a:lstStyle/>
                    <a:p>
                      <a:pPr algn="l" fontAlgn="base">
                        <a:buFont typeface="+mj-lt"/>
                        <a:buNone/>
                      </a:pPr>
                      <a:r>
                        <a:rPr lang="en-GB" sz="1200" b="1">
                          <a:solidFill>
                            <a:schemeClr val="tx1"/>
                          </a:solidFill>
                          <a:effectLst/>
                          <a:latin typeface="+mj-lt"/>
                          <a:cs typeface="Arial"/>
                        </a:rPr>
                        <a:t>C1</a:t>
                      </a:r>
                      <a:r>
                        <a:rPr lang="en-GB" sz="1200" baseline="0">
                          <a:solidFill>
                            <a:schemeClr val="tx1"/>
                          </a:solidFill>
                          <a:effectLst/>
                          <a:latin typeface="+mj-lt"/>
                          <a:cs typeface="Arial"/>
                        </a:rPr>
                        <a:t> Governance</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1670297"/>
                  </a:ext>
                </a:extLst>
              </a:tr>
              <a:tr h="246661">
                <a:tc>
                  <a:txBody>
                    <a:bodyPr/>
                    <a:lstStyle/>
                    <a:p>
                      <a:pPr algn="l" fontAlgn="base">
                        <a:buFont typeface="+mj-lt"/>
                        <a:buNone/>
                      </a:pPr>
                      <a:r>
                        <a:rPr lang="en-GB" sz="1200" b="1">
                          <a:solidFill>
                            <a:schemeClr val="tx1"/>
                          </a:solidFill>
                          <a:effectLst/>
                          <a:latin typeface="+mj-lt"/>
                          <a:cs typeface="Arial"/>
                        </a:rPr>
                        <a:t>C2 </a:t>
                      </a:r>
                      <a:r>
                        <a:rPr lang="en-GB" sz="1200" baseline="0">
                          <a:solidFill>
                            <a:schemeClr val="tx1"/>
                          </a:solidFill>
                          <a:effectLst/>
                          <a:latin typeface="+mj-lt"/>
                          <a:cs typeface="Arial"/>
                        </a:rPr>
                        <a:t>Risks and opportunities</a:t>
                      </a:r>
                      <a:r>
                        <a:rPr lang="en-GB" sz="1200">
                          <a:solidFill>
                            <a:schemeClr val="tx1"/>
                          </a:solidFill>
                          <a:effectLst/>
                          <a:latin typeface="+mj-lt"/>
                          <a:cs typeface="Arial"/>
                        </a:rPr>
                        <a:t>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6736993"/>
                  </a:ext>
                </a:extLst>
              </a:tr>
              <a:tr h="246661">
                <a:tc>
                  <a:txBody>
                    <a:bodyPr/>
                    <a:lstStyle/>
                    <a:p>
                      <a:pPr algn="l" fontAlgn="base">
                        <a:buFont typeface="+mj-lt"/>
                        <a:buNone/>
                      </a:pPr>
                      <a:r>
                        <a:rPr lang="en-GB" sz="1200" b="1">
                          <a:solidFill>
                            <a:schemeClr val="tx1"/>
                          </a:solidFill>
                          <a:effectLst/>
                          <a:latin typeface="+mj-lt"/>
                          <a:cs typeface="Arial"/>
                        </a:rPr>
                        <a:t>C3</a:t>
                      </a:r>
                      <a:r>
                        <a:rPr lang="en-GB" sz="1200" b="1" baseline="0">
                          <a:solidFill>
                            <a:schemeClr val="tx1"/>
                          </a:solidFill>
                          <a:effectLst/>
                          <a:latin typeface="+mj-lt"/>
                          <a:cs typeface="Arial"/>
                        </a:rPr>
                        <a:t> </a:t>
                      </a:r>
                      <a:r>
                        <a:rPr lang="en-GB" sz="1200" baseline="0">
                          <a:solidFill>
                            <a:schemeClr val="tx1"/>
                          </a:solidFill>
                          <a:effectLst/>
                          <a:latin typeface="+mj-lt"/>
                          <a:cs typeface="Arial"/>
                        </a:rPr>
                        <a:t>Business strategy</a:t>
                      </a:r>
                      <a:endParaRPr lang="en-GB" sz="120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3133970"/>
                  </a:ext>
                </a:extLst>
              </a:tr>
              <a:tr h="246661">
                <a:tc>
                  <a:txBody>
                    <a:bodyPr/>
                    <a:lstStyle/>
                    <a:p>
                      <a:pPr algn="l" fontAlgn="base">
                        <a:buFont typeface="+mj-lt"/>
                        <a:buNone/>
                      </a:pPr>
                      <a:r>
                        <a:rPr lang="en-GB" sz="1200" b="1" kern="1200">
                          <a:solidFill>
                            <a:schemeClr val="tx1"/>
                          </a:solidFill>
                          <a:effectLst/>
                          <a:latin typeface="+mj-lt"/>
                          <a:ea typeface="+mn-ea"/>
                          <a:cs typeface="Arial"/>
                        </a:rPr>
                        <a:t>C4</a:t>
                      </a:r>
                      <a:r>
                        <a:rPr lang="en-GB" sz="1200" kern="1200">
                          <a:solidFill>
                            <a:schemeClr val="tx1"/>
                          </a:solidFill>
                          <a:effectLst/>
                          <a:latin typeface="+mj-lt"/>
                          <a:ea typeface="+mn-ea"/>
                          <a:cs typeface="Arial"/>
                        </a:rPr>
                        <a:t> Targets and performance</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4071357"/>
                  </a:ext>
                </a:extLst>
              </a:tr>
              <a:tr h="246661">
                <a:tc>
                  <a:txBody>
                    <a:bodyPr/>
                    <a:lstStyle/>
                    <a:p>
                      <a:pPr algn="l" fontAlgn="base">
                        <a:buFont typeface="+mj-lt"/>
                        <a:buNone/>
                      </a:pPr>
                      <a:r>
                        <a:rPr lang="en-GB" sz="1200" b="1" kern="1200">
                          <a:solidFill>
                            <a:schemeClr val="tx1"/>
                          </a:solidFill>
                          <a:effectLst/>
                          <a:latin typeface="+mj-lt"/>
                          <a:ea typeface="+mn-ea"/>
                          <a:cs typeface="Arial"/>
                        </a:rPr>
                        <a:t>C5 Emissions methodology</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99936925"/>
                  </a:ext>
                </a:extLst>
              </a:tr>
              <a:tr h="246661">
                <a:tc>
                  <a:txBody>
                    <a:bodyPr/>
                    <a:lstStyle/>
                    <a:p>
                      <a:r>
                        <a:rPr lang="en-GB" sz="1200" b="1" kern="1200">
                          <a:solidFill>
                            <a:schemeClr val="tx1"/>
                          </a:solidFill>
                          <a:effectLst/>
                          <a:latin typeface="+mj-lt"/>
                          <a:ea typeface="+mn-ea"/>
                          <a:cs typeface="Arial"/>
                        </a:rPr>
                        <a:t>C6 Emissions data</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785118"/>
                  </a:ext>
                </a:extLst>
              </a:tr>
              <a:tr h="24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j-lt"/>
                          <a:ea typeface="+mn-ea"/>
                          <a:cs typeface="Arial"/>
                        </a:rPr>
                        <a:t>C7</a:t>
                      </a:r>
                      <a:r>
                        <a:rPr lang="en-GB" sz="1200" kern="1200">
                          <a:solidFill>
                            <a:schemeClr val="tx1"/>
                          </a:solidFill>
                          <a:effectLst/>
                          <a:latin typeface="+mj-lt"/>
                          <a:ea typeface="+mn-ea"/>
                          <a:cs typeface="Arial"/>
                        </a:rPr>
                        <a:t> Emissions breakdown</a:t>
                      </a:r>
                      <a:endParaRPr lang="en-GB" sz="1200">
                        <a:solidFill>
                          <a:schemeClr val="tx1"/>
                        </a:solidFill>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8082349"/>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bg1"/>
                          </a:solidFill>
                          <a:effectLst/>
                          <a:latin typeface="+mj-lt"/>
                          <a:ea typeface="+mn-ea"/>
                          <a:cs typeface="Arial"/>
                        </a:rPr>
                        <a:t>C8 </a:t>
                      </a:r>
                      <a:r>
                        <a:rPr lang="en-GB" sz="1200" b="0" kern="1200">
                          <a:solidFill>
                            <a:schemeClr val="bg1"/>
                          </a:solidFill>
                          <a:effectLst/>
                          <a:latin typeface="+mj-lt"/>
                          <a:ea typeface="+mn-ea"/>
                          <a:cs typeface="Arial"/>
                        </a:rPr>
                        <a:t>Energy</a:t>
                      </a:r>
                      <a:endParaRPr lang="en-GB" sz="1200" b="0" i="0">
                        <a:solidFill>
                          <a:schemeClr val="bg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3467926809"/>
                  </a:ext>
                </a:extLst>
              </a:tr>
              <a:tr h="246661">
                <a:tc>
                  <a:txBody>
                    <a:bodyPr/>
                    <a:lstStyle/>
                    <a:p>
                      <a:pPr marL="0" marR="0" indent="0" algn="l" defTabSz="911487"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C9 </a:t>
                      </a:r>
                      <a:r>
                        <a:rPr lang="en-GB" sz="1200">
                          <a:solidFill>
                            <a:schemeClr val="tx1"/>
                          </a:solidFill>
                          <a:effectLst/>
                          <a:latin typeface="+mj-lt"/>
                          <a:cs typeface="Arial"/>
                        </a:rPr>
                        <a:t>Additional metrics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433603"/>
                  </a:ext>
                </a:extLst>
              </a:tr>
              <a:tr h="246661">
                <a:tc>
                  <a:txBody>
                    <a:bodyPr/>
                    <a:lstStyle/>
                    <a:p>
                      <a:pPr algn="l" fontAlgn="base">
                        <a:buFont typeface="+mj-lt"/>
                        <a:buNone/>
                      </a:pPr>
                      <a:r>
                        <a:rPr lang="en-GB" sz="1200" b="1">
                          <a:solidFill>
                            <a:schemeClr val="tx1"/>
                          </a:solidFill>
                          <a:effectLst/>
                          <a:latin typeface="+mj-lt"/>
                          <a:cs typeface="Arial"/>
                        </a:rPr>
                        <a:t>C10</a:t>
                      </a:r>
                      <a:r>
                        <a:rPr lang="en-GB" sz="1200" b="0">
                          <a:solidFill>
                            <a:schemeClr val="tx1"/>
                          </a:solidFill>
                          <a:effectLst/>
                          <a:latin typeface="+mj-lt"/>
                          <a:cs typeface="Arial"/>
                        </a:rPr>
                        <a:t> Verification</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395483"/>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C11</a:t>
                      </a:r>
                      <a:r>
                        <a:rPr lang="en-GB" sz="1200">
                          <a:solidFill>
                            <a:schemeClr val="tx1"/>
                          </a:solidFill>
                          <a:effectLst/>
                          <a:latin typeface="+mj-lt"/>
                          <a:cs typeface="Arial"/>
                        </a:rPr>
                        <a:t> Carbon pricing</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397134"/>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C12</a:t>
                      </a:r>
                      <a:r>
                        <a:rPr lang="en-GB" sz="1200">
                          <a:solidFill>
                            <a:schemeClr val="tx1"/>
                          </a:solidFill>
                          <a:effectLst/>
                          <a:latin typeface="+mj-lt"/>
                          <a:cs typeface="Arial"/>
                        </a:rPr>
                        <a:t> Engagement</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248709"/>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C15 </a:t>
                      </a:r>
                      <a:r>
                        <a:rPr lang="en-GB" sz="1200" b="0">
                          <a:solidFill>
                            <a:schemeClr val="tx1"/>
                          </a:solidFill>
                          <a:effectLst/>
                          <a:latin typeface="+mj-lt"/>
                          <a:cs typeface="Arial"/>
                        </a:rPr>
                        <a:t>Biodiversity</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7023592"/>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C16 </a:t>
                      </a:r>
                      <a:r>
                        <a:rPr lang="en-GB" sz="1200" b="0">
                          <a:solidFill>
                            <a:schemeClr val="tx1"/>
                          </a:solidFill>
                          <a:effectLst/>
                          <a:latin typeface="+mj-lt"/>
                          <a:cs typeface="Arial"/>
                        </a:rPr>
                        <a:t>Signoff</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7790825"/>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SC </a:t>
                      </a:r>
                      <a:r>
                        <a:rPr lang="en-GB" sz="1200" b="0" kern="1200">
                          <a:solidFill>
                            <a:schemeClr val="tx1"/>
                          </a:solidFill>
                          <a:effectLst/>
                          <a:latin typeface="+mj-lt"/>
                          <a:ea typeface="+mn-ea"/>
                          <a:cs typeface="Arial"/>
                        </a:rPr>
                        <a:t>Supply Chain</a:t>
                      </a:r>
                    </a:p>
                  </a:txBody>
                  <a:tcPr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949471603"/>
                  </a:ext>
                </a:extLst>
              </a:tr>
            </a:tbl>
          </a:graphicData>
        </a:graphic>
      </p:graphicFrame>
    </p:spTree>
    <p:extLst>
      <p:ext uri="{BB962C8B-B14F-4D97-AF65-F5344CB8AC3E}">
        <p14:creationId xmlns:p14="http://schemas.microsoft.com/office/powerpoint/2010/main" val="404338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BAA54E-9FBB-6307-8A8E-1503A24AD1FD}"/>
              </a:ext>
            </a:extLst>
          </p:cNvPr>
          <p:cNvSpPr txBox="1">
            <a:spLocks/>
          </p:cNvSpPr>
          <p:nvPr/>
        </p:nvSpPr>
        <p:spPr>
          <a:xfrm>
            <a:off x="373380" y="-117267"/>
            <a:ext cx="9869864" cy="95729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200" b="1" kern="1200">
                <a:solidFill>
                  <a:schemeClr val="tx1"/>
                </a:solidFill>
                <a:latin typeface="+mj-lt"/>
                <a:ea typeface="+mj-ea"/>
                <a:cs typeface="+mj-cs"/>
              </a:defRPr>
            </a:lvl1pPr>
          </a:lstStyle>
          <a:p>
            <a:r>
              <a:rPr lang="en-US" dirty="0"/>
              <a:t>Verification C10</a:t>
            </a:r>
          </a:p>
        </p:txBody>
      </p:sp>
      <p:sp>
        <p:nvSpPr>
          <p:cNvPr id="4" name="TextBox 3">
            <a:extLst>
              <a:ext uri="{FF2B5EF4-FFF2-40B4-BE49-F238E27FC236}">
                <a16:creationId xmlns:a16="http://schemas.microsoft.com/office/drawing/2014/main" id="{45098C16-E60C-19ED-F32C-A498F8176028}"/>
              </a:ext>
            </a:extLst>
          </p:cNvPr>
          <p:cNvSpPr txBox="1"/>
          <p:nvPr/>
        </p:nvSpPr>
        <p:spPr>
          <a:xfrm>
            <a:off x="609472" y="4530607"/>
            <a:ext cx="9325055" cy="1692771"/>
          </a:xfrm>
          <a:prstGeom prst="rect">
            <a:avLst/>
          </a:prstGeom>
          <a:noFill/>
        </p:spPr>
        <p:txBody>
          <a:bodyPr wrap="square" lIns="91440" tIns="45720" rIns="91440" bIns="45720" rtlCol="0">
            <a:spAutoFit/>
          </a:bodyPr>
          <a:lstStyle/>
          <a:p>
            <a:pPr fontAlgn="base">
              <a:spcAft>
                <a:spcPts val="600"/>
              </a:spcAft>
            </a:pPr>
            <a:r>
              <a:rPr lang="en-US" sz="1400" b="1"/>
              <a:t>It is important to verify your greenhouse gas emissions data and other critical key environmental metrics. </a:t>
            </a:r>
            <a:endParaRPr lang="en-US" sz="1400" b="1" i="0" u="none" strike="noStrike">
              <a:effectLst/>
            </a:endParaRPr>
          </a:p>
          <a:p>
            <a:pPr marL="742950" lvl="1" indent="-285750" fontAlgn="base">
              <a:spcAft>
                <a:spcPts val="600"/>
              </a:spcAft>
              <a:buFont typeface="Arial" panose="020B0604020202020204" pitchFamily="34" charset="0"/>
              <a:buChar char="•"/>
            </a:pPr>
            <a:r>
              <a:rPr lang="en-US" sz="1400" b="0" i="0" u="none" strike="noStrike">
                <a:effectLst/>
              </a:rPr>
              <a:t>Verification provides credibility of reported data to internal  and external stakeholders</a:t>
            </a:r>
          </a:p>
          <a:p>
            <a:pPr fontAlgn="base">
              <a:spcAft>
                <a:spcPts val="600"/>
              </a:spcAft>
            </a:pPr>
            <a:r>
              <a:rPr lang="en-US" sz="1400" b="1" i="0" u="none" strike="noStrike">
                <a:effectLst/>
              </a:rPr>
              <a:t>Your company can reach out to professional services firms that provide assurance and auditing services to verify your inventory </a:t>
            </a:r>
          </a:p>
          <a:p>
            <a:pPr marL="742950" indent="-285750" fontAlgn="base">
              <a:spcAft>
                <a:spcPts val="600"/>
              </a:spcAft>
              <a:buFont typeface="Arial" panose="020B0604020202020204" pitchFamily="34" charset="0"/>
              <a:buChar char="•"/>
            </a:pPr>
            <a:r>
              <a:rPr lang="en-US" sz="1400" b="0" i="0" u="none" strike="noStrike">
                <a:effectLst/>
              </a:rPr>
              <a:t>Please refer to the </a:t>
            </a:r>
            <a:r>
              <a:rPr lang="en-US" sz="1400" b="0" i="0" u="sng" strike="noStrike">
                <a:effectLst/>
                <a:hlinkClick r:id="rId2">
                  <a:extLst>
                    <a:ext uri="{A12FA001-AC4F-418D-AE19-62706E023703}">
                      <ahyp:hlinkClr xmlns:ahyp="http://schemas.microsoft.com/office/drawing/2018/hyperlinkcolor" val="tx"/>
                    </a:ext>
                  </a:extLst>
                </a:hlinkClick>
              </a:rPr>
              <a:t>CDP Guidance Page</a:t>
            </a:r>
            <a:r>
              <a:rPr lang="en-US" sz="1400" b="0" i="0" u="none" strike="noStrike">
                <a:effectLst/>
              </a:rPr>
              <a:t> for additional resources about the assurance process</a:t>
            </a:r>
          </a:p>
          <a:p>
            <a:pPr fontAlgn="base">
              <a:spcAft>
                <a:spcPts val="600"/>
              </a:spcAft>
            </a:pPr>
            <a:r>
              <a:rPr lang="en-US" sz="1400" b="1" i="0" u="none" strike="noStrike">
                <a:effectLst/>
              </a:rPr>
              <a:t>Verification aligns your inventory with industry standards that are recognized globally</a:t>
            </a:r>
            <a:endParaRPr lang="en-US"/>
          </a:p>
        </p:txBody>
      </p:sp>
      <p:graphicFrame>
        <p:nvGraphicFramePr>
          <p:cNvPr id="5" name="Diagram 4">
            <a:extLst>
              <a:ext uri="{FF2B5EF4-FFF2-40B4-BE49-F238E27FC236}">
                <a16:creationId xmlns:a16="http://schemas.microsoft.com/office/drawing/2014/main" id="{C669DD9E-212F-0A1B-2944-A9C2FE80F090}"/>
              </a:ext>
            </a:extLst>
          </p:cNvPr>
          <p:cNvGraphicFramePr/>
          <p:nvPr>
            <p:extLst>
              <p:ext uri="{D42A27DB-BD31-4B8C-83A1-F6EECF244321}">
                <p14:modId xmlns:p14="http://schemas.microsoft.com/office/powerpoint/2010/main" val="2975986532"/>
              </p:ext>
            </p:extLst>
          </p:nvPr>
        </p:nvGraphicFramePr>
        <p:xfrm>
          <a:off x="609472" y="1385087"/>
          <a:ext cx="7129123" cy="288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CC9356DA-5520-B048-3F52-6AE3C1F1CEE1}"/>
              </a:ext>
            </a:extLst>
          </p:cNvPr>
          <p:cNvCxnSpPr>
            <a:cxnSpLocks/>
          </p:cNvCxnSpPr>
          <p:nvPr/>
        </p:nvCxnSpPr>
        <p:spPr>
          <a:xfrm>
            <a:off x="6843604" y="1966340"/>
            <a:ext cx="1160979"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A5B8132-20FE-1086-37A4-EB8D83943DB9}"/>
              </a:ext>
            </a:extLst>
          </p:cNvPr>
          <p:cNvCxnSpPr>
            <a:cxnSpLocks/>
          </p:cNvCxnSpPr>
          <p:nvPr/>
        </p:nvCxnSpPr>
        <p:spPr>
          <a:xfrm>
            <a:off x="6812781" y="2835255"/>
            <a:ext cx="119180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8AF548-E888-AA6D-32F2-795140214245}"/>
              </a:ext>
            </a:extLst>
          </p:cNvPr>
          <p:cNvCxnSpPr>
            <a:cxnSpLocks/>
          </p:cNvCxnSpPr>
          <p:nvPr/>
        </p:nvCxnSpPr>
        <p:spPr>
          <a:xfrm>
            <a:off x="6812781" y="3704208"/>
            <a:ext cx="119180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4A0606-DEB7-BA9C-72C2-AA1FD0883620}"/>
              </a:ext>
            </a:extLst>
          </p:cNvPr>
          <p:cNvSpPr txBox="1"/>
          <p:nvPr/>
        </p:nvSpPr>
        <p:spPr>
          <a:xfrm>
            <a:off x="8156983" y="2660380"/>
            <a:ext cx="2712378" cy="307777"/>
          </a:xfrm>
          <a:prstGeom prst="rect">
            <a:avLst/>
          </a:prstGeom>
          <a:solidFill>
            <a:srgbClr val="B42E34"/>
          </a:solidFill>
          <a:ln w="38100">
            <a:noFill/>
          </a:ln>
        </p:spPr>
        <p:txBody>
          <a:bodyPr wrap="square" lIns="91440" tIns="45720" rIns="91440" bIns="45720" rtlCol="0">
            <a:spAutoFit/>
          </a:bodyPr>
          <a:lstStyle/>
          <a:p>
            <a:pPr algn="l"/>
            <a:r>
              <a:rPr lang="en-US" sz="1400">
                <a:solidFill>
                  <a:schemeClr val="bg1"/>
                </a:solidFill>
              </a:rPr>
              <a:t>Identify a verification provider </a:t>
            </a:r>
          </a:p>
        </p:txBody>
      </p:sp>
      <p:sp>
        <p:nvSpPr>
          <p:cNvPr id="10" name="TextBox 9">
            <a:extLst>
              <a:ext uri="{FF2B5EF4-FFF2-40B4-BE49-F238E27FC236}">
                <a16:creationId xmlns:a16="http://schemas.microsoft.com/office/drawing/2014/main" id="{D0CA593A-9C2E-F64B-9141-FD087D2D7BD7}"/>
              </a:ext>
            </a:extLst>
          </p:cNvPr>
          <p:cNvSpPr txBox="1"/>
          <p:nvPr/>
        </p:nvSpPr>
        <p:spPr>
          <a:xfrm>
            <a:off x="8156983" y="1704730"/>
            <a:ext cx="2712378" cy="523220"/>
          </a:xfrm>
          <a:prstGeom prst="rect">
            <a:avLst/>
          </a:prstGeom>
          <a:solidFill>
            <a:srgbClr val="B42E34"/>
          </a:solidFill>
          <a:ln w="38100">
            <a:noFill/>
          </a:ln>
        </p:spPr>
        <p:txBody>
          <a:bodyPr wrap="square" lIns="91440" tIns="45720" rIns="91440" bIns="45720" rtlCol="0">
            <a:spAutoFit/>
          </a:bodyPr>
          <a:lstStyle/>
          <a:p>
            <a:pPr algn="l"/>
            <a:r>
              <a:rPr lang="en-US" sz="1400">
                <a:solidFill>
                  <a:schemeClr val="bg1"/>
                </a:solidFill>
              </a:rPr>
              <a:t>Calculate Scope 1, 2 &amp; 3 emissions</a:t>
            </a:r>
          </a:p>
        </p:txBody>
      </p:sp>
      <p:sp>
        <p:nvSpPr>
          <p:cNvPr id="11" name="TextBox 10">
            <a:extLst>
              <a:ext uri="{FF2B5EF4-FFF2-40B4-BE49-F238E27FC236}">
                <a16:creationId xmlns:a16="http://schemas.microsoft.com/office/drawing/2014/main" id="{0CA5A853-24EC-12E5-0022-68503F9E512B}"/>
              </a:ext>
            </a:extLst>
          </p:cNvPr>
          <p:cNvSpPr txBox="1"/>
          <p:nvPr/>
        </p:nvSpPr>
        <p:spPr>
          <a:xfrm>
            <a:off x="8156983" y="3442598"/>
            <a:ext cx="2712378" cy="523220"/>
          </a:xfrm>
          <a:prstGeom prst="rect">
            <a:avLst/>
          </a:prstGeom>
          <a:solidFill>
            <a:srgbClr val="B42E34"/>
          </a:solidFill>
          <a:ln w="38100">
            <a:noFill/>
          </a:ln>
        </p:spPr>
        <p:txBody>
          <a:bodyPr wrap="square" lIns="91440" tIns="45720" rIns="91440" bIns="45720" rtlCol="0">
            <a:spAutoFit/>
          </a:bodyPr>
          <a:lstStyle/>
          <a:p>
            <a:pPr algn="l"/>
            <a:r>
              <a:rPr lang="en-US" sz="1400">
                <a:solidFill>
                  <a:schemeClr val="bg1"/>
                </a:solidFill>
              </a:rPr>
              <a:t>Improve inventory data quality &amp; accuracy</a:t>
            </a:r>
          </a:p>
        </p:txBody>
      </p:sp>
    </p:spTree>
    <p:extLst>
      <p:ext uri="{BB962C8B-B14F-4D97-AF65-F5344CB8AC3E}">
        <p14:creationId xmlns:p14="http://schemas.microsoft.com/office/powerpoint/2010/main" val="4037697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86D8-3F0F-47A7-A059-2049960BD7D4}"/>
              </a:ext>
            </a:extLst>
          </p:cNvPr>
          <p:cNvSpPr>
            <a:spLocks noGrp="1"/>
          </p:cNvSpPr>
          <p:nvPr>
            <p:ph type="title"/>
          </p:nvPr>
        </p:nvSpPr>
        <p:spPr/>
        <p:txBody>
          <a:bodyPr/>
          <a:lstStyle/>
          <a:p>
            <a:r>
              <a:rPr lang="en-US"/>
              <a:t>Calculating SC1.1 – Allocating Emissions</a:t>
            </a:r>
          </a:p>
        </p:txBody>
      </p:sp>
      <p:graphicFrame>
        <p:nvGraphicFramePr>
          <p:cNvPr id="3" name="Google Shape;1020;p106">
            <a:extLst>
              <a:ext uri="{FF2B5EF4-FFF2-40B4-BE49-F238E27FC236}">
                <a16:creationId xmlns:a16="http://schemas.microsoft.com/office/drawing/2014/main" id="{87CF9F27-561C-4E6B-BBFB-C52353113678}"/>
              </a:ext>
            </a:extLst>
          </p:cNvPr>
          <p:cNvGraphicFramePr/>
          <p:nvPr/>
        </p:nvGraphicFramePr>
        <p:xfrm>
          <a:off x="955341" y="3903198"/>
          <a:ext cx="10281317" cy="1825272"/>
        </p:xfrm>
        <a:graphic>
          <a:graphicData uri="http://schemas.openxmlformats.org/drawingml/2006/table">
            <a:tbl>
              <a:tblPr>
                <a:noFill/>
              </a:tblPr>
              <a:tblGrid>
                <a:gridCol w="1883238">
                  <a:extLst>
                    <a:ext uri="{9D8B030D-6E8A-4147-A177-3AD203B41FA5}">
                      <a16:colId xmlns:a16="http://schemas.microsoft.com/office/drawing/2014/main" val="20000"/>
                    </a:ext>
                  </a:extLst>
                </a:gridCol>
                <a:gridCol w="358553">
                  <a:extLst>
                    <a:ext uri="{9D8B030D-6E8A-4147-A177-3AD203B41FA5}">
                      <a16:colId xmlns:a16="http://schemas.microsoft.com/office/drawing/2014/main" val="20001"/>
                    </a:ext>
                  </a:extLst>
                </a:gridCol>
                <a:gridCol w="5349724">
                  <a:extLst>
                    <a:ext uri="{9D8B030D-6E8A-4147-A177-3AD203B41FA5}">
                      <a16:colId xmlns:a16="http://schemas.microsoft.com/office/drawing/2014/main" val="20002"/>
                    </a:ext>
                  </a:extLst>
                </a:gridCol>
                <a:gridCol w="375268">
                  <a:extLst>
                    <a:ext uri="{9D8B030D-6E8A-4147-A177-3AD203B41FA5}">
                      <a16:colId xmlns:a16="http://schemas.microsoft.com/office/drawing/2014/main" val="20003"/>
                    </a:ext>
                  </a:extLst>
                </a:gridCol>
                <a:gridCol w="2314534">
                  <a:extLst>
                    <a:ext uri="{9D8B030D-6E8A-4147-A177-3AD203B41FA5}">
                      <a16:colId xmlns:a16="http://schemas.microsoft.com/office/drawing/2014/main" val="20004"/>
                    </a:ext>
                  </a:extLst>
                </a:gridCol>
              </a:tblGrid>
              <a:tr h="608424">
                <a:tc gridSpan="5">
                  <a:txBody>
                    <a:bodyPr/>
                    <a:lstStyle/>
                    <a:p>
                      <a:pPr marL="0" lvl="0" indent="0" algn="ctr" rtl="0">
                        <a:spcBef>
                          <a:spcPts val="0"/>
                        </a:spcBef>
                        <a:spcAft>
                          <a:spcPts val="0"/>
                        </a:spcAft>
                        <a:buNone/>
                      </a:pPr>
                      <a:r>
                        <a:rPr lang="en-US" sz="2000" b="1">
                          <a:solidFill>
                            <a:schemeClr val="bg1"/>
                          </a:solidFill>
                          <a:latin typeface="+mn-lt"/>
                          <a:ea typeface="Google Sans"/>
                          <a:cs typeface="Google Sans"/>
                          <a:sym typeface="Google Sans"/>
                        </a:rPr>
                        <a:t>Formula for allocating emissions to Corning based on revenue</a:t>
                      </a:r>
                      <a:endParaRPr sz="2000" b="1">
                        <a:solidFill>
                          <a:schemeClr val="bg1"/>
                        </a:solidFill>
                        <a:latin typeface="+mn-lt"/>
                        <a:ea typeface="Google Sans"/>
                        <a:cs typeface="Google Sans"/>
                        <a:sym typeface="Google Sans"/>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8424">
                <a:tc rowSpan="2">
                  <a:txBody>
                    <a:bodyPr/>
                    <a:lstStyle/>
                    <a:p>
                      <a:pPr marL="0" lvl="0" indent="0" algn="ctr" rtl="0">
                        <a:spcBef>
                          <a:spcPts val="0"/>
                        </a:spcBef>
                        <a:spcAft>
                          <a:spcPts val="0"/>
                        </a:spcAft>
                        <a:buNone/>
                      </a:pPr>
                      <a:r>
                        <a:rPr lang="en-US" sz="1600" b="1">
                          <a:latin typeface="+mn-lt"/>
                          <a:ea typeface="Google Sans"/>
                          <a:cs typeface="Google Sans"/>
                          <a:sym typeface="Google Sans"/>
                        </a:rPr>
                        <a:t>Allocated GHG Emissions</a:t>
                      </a:r>
                      <a:endParaRPr sz="1600" b="1">
                        <a:latin typeface="+mn-lt"/>
                        <a:ea typeface="Google Sans"/>
                        <a:cs typeface="Google Sans"/>
                        <a:sym typeface="Google Sans"/>
                      </a:endParaRPr>
                    </a:p>
                  </a:txBody>
                  <a:tcPr marL="91425" marR="91425" marT="91425" marB="91425" anchor="ctr">
                    <a:lnL w="12700" cap="flat" cmpd="sng" algn="ctr">
                      <a:no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lvl="0" indent="0" algn="ctr" rtl="0">
                        <a:spcBef>
                          <a:spcPts val="0"/>
                        </a:spcBef>
                        <a:spcAft>
                          <a:spcPts val="0"/>
                        </a:spcAft>
                        <a:buNone/>
                      </a:pPr>
                      <a:r>
                        <a:rPr lang="en-US" sz="1600">
                          <a:latin typeface="+mn-lt"/>
                          <a:ea typeface="Google Sans"/>
                          <a:cs typeface="Google Sans"/>
                          <a:sym typeface="Google Sans"/>
                        </a:rPr>
                        <a:t>=</a:t>
                      </a:r>
                      <a:endParaRPr sz="1600">
                        <a:latin typeface="+mn-lt"/>
                        <a:ea typeface="Google Sans"/>
                        <a:cs typeface="Google Sans"/>
                        <a:sym typeface="Google Sans"/>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600">
                          <a:latin typeface="+mn-lt"/>
                          <a:ea typeface="Google Sans"/>
                          <a:cs typeface="Google Sans"/>
                          <a:sym typeface="Google Sans"/>
                        </a:rPr>
                        <a:t>Revenue of products/services purchased by Corning</a:t>
                      </a:r>
                      <a:endParaRPr sz="1600">
                        <a:latin typeface="+mn-lt"/>
                        <a:ea typeface="Google Sans"/>
                        <a:cs typeface="Google Sans"/>
                        <a:sym typeface="Google San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rowSpan="2">
                  <a:txBody>
                    <a:bodyPr/>
                    <a:lstStyle/>
                    <a:p>
                      <a:pPr marL="0" lvl="0" indent="0" algn="ctr" rtl="0">
                        <a:spcBef>
                          <a:spcPts val="0"/>
                        </a:spcBef>
                        <a:spcAft>
                          <a:spcPts val="0"/>
                        </a:spcAft>
                        <a:buNone/>
                      </a:pPr>
                      <a:r>
                        <a:rPr lang="en-US" sz="1600">
                          <a:latin typeface="+mn-lt"/>
                          <a:ea typeface="Google Sans"/>
                          <a:cs typeface="Google Sans"/>
                          <a:sym typeface="Google Sans"/>
                        </a:rPr>
                        <a:t>x  </a:t>
                      </a:r>
                      <a:endParaRPr sz="1600">
                        <a:latin typeface="+mn-lt"/>
                        <a:ea typeface="Google Sans"/>
                        <a:cs typeface="Google Sans"/>
                        <a:sym typeface="Google Sans"/>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lvl="0" indent="0" algn="l" rtl="0">
                        <a:spcBef>
                          <a:spcPts val="0"/>
                        </a:spcBef>
                        <a:spcAft>
                          <a:spcPts val="0"/>
                        </a:spcAft>
                        <a:buNone/>
                      </a:pPr>
                      <a:r>
                        <a:rPr lang="en-US" sz="1600">
                          <a:solidFill>
                            <a:schemeClr val="dk1"/>
                          </a:solidFill>
                          <a:latin typeface="+mn-lt"/>
                          <a:ea typeface="Google Sans"/>
                          <a:cs typeface="Google Sans"/>
                          <a:sym typeface="Google Sans"/>
                        </a:rPr>
                        <a:t>Total GHG Emissions for Scope 1 </a:t>
                      </a:r>
                      <a:r>
                        <a:rPr lang="en-US" sz="1600" i="1">
                          <a:solidFill>
                            <a:schemeClr val="dk1"/>
                          </a:solidFill>
                          <a:latin typeface="+mn-lt"/>
                          <a:ea typeface="Google Sans"/>
                          <a:cs typeface="Google Sans"/>
                          <a:sym typeface="Google Sans"/>
                        </a:rPr>
                        <a:t>or </a:t>
                      </a:r>
                      <a:r>
                        <a:rPr lang="en-US" sz="1600">
                          <a:solidFill>
                            <a:schemeClr val="dk1"/>
                          </a:solidFill>
                          <a:latin typeface="+mn-lt"/>
                          <a:ea typeface="Google Sans"/>
                          <a:cs typeface="Google Sans"/>
                          <a:sym typeface="Google Sans"/>
                        </a:rPr>
                        <a:t>Scope 2</a:t>
                      </a:r>
                      <a:endParaRPr sz="1600">
                        <a:latin typeface="+mn-lt"/>
                        <a:ea typeface="Google Sans"/>
                        <a:cs typeface="Google Sans"/>
                        <a:sym typeface="Google Sans"/>
                      </a:endParaRPr>
                    </a:p>
                  </a:txBody>
                  <a:tcPr marL="91425" marR="91425" marT="91425" marB="914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8424">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1600" dirty="0">
                          <a:latin typeface="+mn-lt"/>
                          <a:ea typeface="Google Sans"/>
                          <a:cs typeface="Google Sans"/>
                          <a:sym typeface="Google Sans"/>
                        </a:rPr>
                        <a:t>Total revenue of products/services produced</a:t>
                      </a:r>
                      <a:endParaRPr sz="1600" dirty="0">
                        <a:latin typeface="+mn-lt"/>
                        <a:ea typeface="Google Sans"/>
                        <a:cs typeface="Google Sans"/>
                        <a:sym typeface="Google Sans"/>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DE555D9F-4E15-4B09-8089-A81BA50C7486}"/>
              </a:ext>
            </a:extLst>
          </p:cNvPr>
          <p:cNvSpPr txBox="1"/>
          <p:nvPr/>
        </p:nvSpPr>
        <p:spPr>
          <a:xfrm>
            <a:off x="444500" y="1247162"/>
            <a:ext cx="10397650" cy="923330"/>
          </a:xfrm>
          <a:prstGeom prst="rect">
            <a:avLst/>
          </a:prstGeom>
          <a:noFill/>
        </p:spPr>
        <p:txBody>
          <a:bodyPr wrap="square" lIns="91440" tIns="45720" rIns="91440" bIns="45720" rtlCol="0">
            <a:spAutoFit/>
          </a:bodyPr>
          <a:lstStyle/>
          <a:p>
            <a:pPr algn="l"/>
            <a:r>
              <a:rPr lang="en-US" b="1"/>
              <a:t>Example</a:t>
            </a:r>
            <a:r>
              <a:rPr lang="en-US"/>
              <a:t>: An organization has a total scope 1 emissions of 300 mt CO2e &amp; scope 2 emissions 2400 mt CO2e Corning purchases $5 million from an organization whose total revenue is $30 million dollars</a:t>
            </a:r>
          </a:p>
        </p:txBody>
      </p:sp>
      <p:sp>
        <p:nvSpPr>
          <p:cNvPr id="5" name="TextBox 4">
            <a:extLst>
              <a:ext uri="{FF2B5EF4-FFF2-40B4-BE49-F238E27FC236}">
                <a16:creationId xmlns:a16="http://schemas.microsoft.com/office/drawing/2014/main" id="{B1898B2D-03A0-4B27-ABB2-0AB43392A713}"/>
              </a:ext>
            </a:extLst>
          </p:cNvPr>
          <p:cNvSpPr txBox="1"/>
          <p:nvPr/>
        </p:nvSpPr>
        <p:spPr>
          <a:xfrm>
            <a:off x="444500" y="2535270"/>
            <a:ext cx="10281318" cy="369332"/>
          </a:xfrm>
          <a:prstGeom prst="rect">
            <a:avLst/>
          </a:prstGeom>
          <a:noFill/>
        </p:spPr>
        <p:txBody>
          <a:bodyPr wrap="square" lIns="91440" tIns="45720" rIns="91440" bIns="45720" rtlCol="0">
            <a:spAutoFit/>
          </a:bodyPr>
          <a:lstStyle/>
          <a:p>
            <a:pPr algn="ctr"/>
            <a:r>
              <a:rPr lang="en-US" b="1" dirty="0"/>
              <a:t>Allocated Scope 1 Emissions = </a:t>
            </a:r>
            <a:r>
              <a:rPr lang="en-US" dirty="0"/>
              <a:t>5,000,000/30,000,000 X 300 mt CO</a:t>
            </a:r>
            <a:r>
              <a:rPr lang="en-US" baseline="-25000" dirty="0"/>
              <a:t>2</a:t>
            </a:r>
            <a:r>
              <a:rPr lang="en-US" dirty="0"/>
              <a:t>e = 50 mt CO</a:t>
            </a:r>
            <a:r>
              <a:rPr lang="en-US" baseline="-25000" dirty="0"/>
              <a:t>2</a:t>
            </a:r>
            <a:r>
              <a:rPr lang="en-US" dirty="0"/>
              <a:t>e</a:t>
            </a:r>
          </a:p>
        </p:txBody>
      </p:sp>
      <p:sp>
        <p:nvSpPr>
          <p:cNvPr id="6" name="TextBox 5">
            <a:extLst>
              <a:ext uri="{FF2B5EF4-FFF2-40B4-BE49-F238E27FC236}">
                <a16:creationId xmlns:a16="http://schemas.microsoft.com/office/drawing/2014/main" id="{35C2C4B2-2A32-41FA-83C1-C5A9DA16883C}"/>
              </a:ext>
            </a:extLst>
          </p:cNvPr>
          <p:cNvSpPr txBox="1"/>
          <p:nvPr/>
        </p:nvSpPr>
        <p:spPr>
          <a:xfrm>
            <a:off x="444500" y="3018857"/>
            <a:ext cx="10281318" cy="369332"/>
          </a:xfrm>
          <a:prstGeom prst="rect">
            <a:avLst/>
          </a:prstGeom>
          <a:noFill/>
        </p:spPr>
        <p:txBody>
          <a:bodyPr wrap="square" lIns="91440" tIns="45720" rIns="91440" bIns="45720" rtlCol="0">
            <a:spAutoFit/>
          </a:bodyPr>
          <a:lstStyle/>
          <a:p>
            <a:pPr algn="ctr"/>
            <a:r>
              <a:rPr lang="en-US" b="1" dirty="0"/>
              <a:t>Allocated Scope 2 Emissions = </a:t>
            </a:r>
            <a:r>
              <a:rPr lang="en-US" dirty="0"/>
              <a:t>5,000,000/30,000,000 X 2400 mt CO</a:t>
            </a:r>
            <a:r>
              <a:rPr lang="en-US" baseline="-25000" dirty="0"/>
              <a:t>2</a:t>
            </a:r>
            <a:r>
              <a:rPr lang="en-US" dirty="0"/>
              <a:t>e = 400 mt CO</a:t>
            </a:r>
            <a:r>
              <a:rPr lang="en-US" baseline="-25000" dirty="0"/>
              <a:t>2</a:t>
            </a:r>
            <a:r>
              <a:rPr lang="en-US" dirty="0"/>
              <a:t>e</a:t>
            </a:r>
          </a:p>
        </p:txBody>
      </p:sp>
      <p:cxnSp>
        <p:nvCxnSpPr>
          <p:cNvPr id="8" name="Straight Connector 7">
            <a:extLst>
              <a:ext uri="{FF2B5EF4-FFF2-40B4-BE49-F238E27FC236}">
                <a16:creationId xmlns:a16="http://schemas.microsoft.com/office/drawing/2014/main" id="{C87F2C9E-606C-4A8A-9AE5-320C0BB82CFA}"/>
              </a:ext>
            </a:extLst>
          </p:cNvPr>
          <p:cNvCxnSpPr/>
          <p:nvPr/>
        </p:nvCxnSpPr>
        <p:spPr>
          <a:xfrm>
            <a:off x="1243584" y="5907554"/>
            <a:ext cx="970483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502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85D5-96AB-493F-A144-6575F8C1D5A7}"/>
              </a:ext>
            </a:extLst>
          </p:cNvPr>
          <p:cNvSpPr>
            <a:spLocks noGrp="1"/>
          </p:cNvSpPr>
          <p:nvPr>
            <p:ph type="title"/>
          </p:nvPr>
        </p:nvSpPr>
        <p:spPr/>
        <p:txBody>
          <a:bodyPr/>
          <a:lstStyle/>
          <a:p>
            <a:r>
              <a:rPr lang="en-US"/>
              <a:t>Allocating Emissions by Revenue for SC1.1</a:t>
            </a:r>
          </a:p>
        </p:txBody>
      </p:sp>
      <p:pic>
        <p:nvPicPr>
          <p:cNvPr id="3" name="Picture 2">
            <a:extLst>
              <a:ext uri="{FF2B5EF4-FFF2-40B4-BE49-F238E27FC236}">
                <a16:creationId xmlns:a16="http://schemas.microsoft.com/office/drawing/2014/main" id="{B6DA63B8-2377-48C9-B483-73AD4E7A48B1}"/>
              </a:ext>
            </a:extLst>
          </p:cNvPr>
          <p:cNvPicPr>
            <a:picLocks noChangeAspect="1"/>
          </p:cNvPicPr>
          <p:nvPr/>
        </p:nvPicPr>
        <p:blipFill>
          <a:blip r:embed="rId3"/>
          <a:stretch>
            <a:fillRect/>
          </a:stretch>
        </p:blipFill>
        <p:spPr>
          <a:xfrm>
            <a:off x="444501" y="881933"/>
            <a:ext cx="7843328" cy="5251510"/>
          </a:xfrm>
          <a:prstGeom prst="rect">
            <a:avLst/>
          </a:prstGeom>
          <a:ln>
            <a:noFill/>
          </a:ln>
        </p:spPr>
      </p:pic>
      <p:sp>
        <p:nvSpPr>
          <p:cNvPr id="4" name="Google Shape;1039;p107">
            <a:extLst>
              <a:ext uri="{FF2B5EF4-FFF2-40B4-BE49-F238E27FC236}">
                <a16:creationId xmlns:a16="http://schemas.microsoft.com/office/drawing/2014/main" id="{FF5A1B08-7EA0-4F5E-B0C9-EEF3EAC595B5}"/>
              </a:ext>
            </a:extLst>
          </p:cNvPr>
          <p:cNvSpPr txBox="1"/>
          <p:nvPr/>
        </p:nvSpPr>
        <p:spPr>
          <a:xfrm>
            <a:off x="6805674" y="1353667"/>
            <a:ext cx="4757700" cy="4622400"/>
          </a:xfrm>
          <a:prstGeom prst="rect">
            <a:avLst/>
          </a:prstGeom>
          <a:solidFill>
            <a:schemeClr val="accent1"/>
          </a:solidFill>
          <a:ln>
            <a:noFill/>
          </a:ln>
        </p:spPr>
        <p:txBody>
          <a:bodyPr spcFirstLastPara="1" wrap="square" lIns="182880" tIns="182880" rIns="182880" bIns="182880" anchor="ctr" anchorCtr="0">
            <a:noAutofit/>
          </a:bodyPr>
          <a:lstStyle/>
          <a:p>
            <a:pPr marL="0" lvl="0" indent="0" algn="l" rtl="0">
              <a:spcBef>
                <a:spcPts val="0"/>
              </a:spcBef>
              <a:spcAft>
                <a:spcPts val="0"/>
              </a:spcAft>
              <a:buNone/>
            </a:pPr>
            <a:r>
              <a:rPr lang="en-US" sz="1600" b="1" dirty="0">
                <a:solidFill>
                  <a:schemeClr val="bg1"/>
                </a:solidFill>
                <a:ea typeface="Google Sans"/>
                <a:cs typeface="Google Sans"/>
                <a:sym typeface="Google Sans"/>
              </a:rPr>
              <a:t>Step 1:</a:t>
            </a:r>
            <a:r>
              <a:rPr lang="en-US" sz="1600" dirty="0">
                <a:solidFill>
                  <a:schemeClr val="bg1"/>
                </a:solidFill>
                <a:ea typeface="Google Sans"/>
                <a:cs typeface="Google Sans"/>
                <a:sym typeface="Google Sans"/>
              </a:rPr>
              <a:t> Select Corning from dropdown.</a:t>
            </a:r>
            <a:endParaRPr sz="1600" dirty="0">
              <a:solidFill>
                <a:schemeClr val="bg1"/>
              </a:solidFill>
              <a:ea typeface="Google Sans"/>
              <a:cs typeface="Google Sans"/>
              <a:sym typeface="Google Sans"/>
            </a:endParaRPr>
          </a:p>
          <a:p>
            <a:pPr marL="0" lvl="0" indent="0" algn="l" rtl="0">
              <a:spcBef>
                <a:spcPts val="1000"/>
              </a:spcBef>
              <a:spcAft>
                <a:spcPts val="0"/>
              </a:spcAft>
              <a:buNone/>
            </a:pPr>
            <a:r>
              <a:rPr lang="en-US" sz="1600" b="1" dirty="0">
                <a:solidFill>
                  <a:schemeClr val="bg1"/>
                </a:solidFill>
                <a:ea typeface="Google Sans"/>
                <a:cs typeface="Google Sans"/>
                <a:sym typeface="Google Sans"/>
              </a:rPr>
              <a:t>Step 2:</a:t>
            </a:r>
            <a:r>
              <a:rPr lang="en-US" sz="1600" dirty="0">
                <a:solidFill>
                  <a:schemeClr val="bg1"/>
                </a:solidFill>
                <a:ea typeface="Google Sans"/>
                <a:cs typeface="Google Sans"/>
                <a:sym typeface="Google Sans"/>
              </a:rPr>
              <a:t> Choose which scope of emissions you are reporting. Please provide emissions for each scope on separate rows. So if you only report scope 1 &amp; 2, you should have two rows.</a:t>
            </a:r>
            <a:endParaRPr sz="1600" dirty="0">
              <a:solidFill>
                <a:schemeClr val="bg1"/>
              </a:solidFill>
              <a:ea typeface="Google Sans"/>
              <a:cs typeface="Google Sans"/>
              <a:sym typeface="Google Sans"/>
            </a:endParaRPr>
          </a:p>
          <a:p>
            <a:pPr marL="0" lvl="0" indent="0" algn="l" rtl="0">
              <a:spcBef>
                <a:spcPts val="1000"/>
              </a:spcBef>
              <a:spcAft>
                <a:spcPts val="0"/>
              </a:spcAft>
              <a:buNone/>
            </a:pPr>
            <a:r>
              <a:rPr lang="en-US" sz="1600" b="1" dirty="0">
                <a:solidFill>
                  <a:schemeClr val="bg1"/>
                </a:solidFill>
                <a:ea typeface="Google Sans"/>
                <a:cs typeface="Google Sans"/>
                <a:sym typeface="Google Sans"/>
              </a:rPr>
              <a:t>Step 3:</a:t>
            </a:r>
            <a:r>
              <a:rPr lang="en-US" sz="1600" dirty="0">
                <a:solidFill>
                  <a:schemeClr val="bg1"/>
                </a:solidFill>
                <a:ea typeface="Google Sans"/>
                <a:cs typeface="Google Sans"/>
                <a:sym typeface="Google Sans"/>
              </a:rPr>
              <a:t> Select </a:t>
            </a:r>
            <a:r>
              <a:rPr lang="en-US" sz="1600" i="1" dirty="0">
                <a:solidFill>
                  <a:schemeClr val="bg1"/>
                </a:solidFill>
                <a:ea typeface="Google Sans"/>
                <a:cs typeface="Google Sans"/>
                <a:sym typeface="Google Sans"/>
              </a:rPr>
              <a:t>Allocation level</a:t>
            </a:r>
            <a:endParaRPr sz="1600" dirty="0">
              <a:solidFill>
                <a:schemeClr val="bg1"/>
              </a:solidFill>
              <a:ea typeface="Google Sans"/>
              <a:cs typeface="Google Sans"/>
              <a:sym typeface="Google Sans"/>
            </a:endParaRPr>
          </a:p>
          <a:p>
            <a:pPr marL="0" lvl="0" indent="0" algn="l" rtl="0">
              <a:spcBef>
                <a:spcPts val="600"/>
              </a:spcBef>
              <a:spcAft>
                <a:spcPts val="0"/>
              </a:spcAft>
              <a:buNone/>
            </a:pPr>
            <a:r>
              <a:rPr lang="en-US" sz="1400" dirty="0">
                <a:solidFill>
                  <a:schemeClr val="bg1"/>
                </a:solidFill>
                <a:ea typeface="Google Sans"/>
                <a:cs typeface="Google Sans"/>
                <a:sym typeface="Google Sans"/>
              </a:rPr>
              <a:t>Note: if allocating by subsidiary, facility, or commodity, provide emissions for each in separate rows. </a:t>
            </a:r>
            <a:endParaRPr sz="1400" dirty="0">
              <a:solidFill>
                <a:schemeClr val="bg1"/>
              </a:solidFill>
              <a:ea typeface="Google Sans"/>
              <a:cs typeface="Google Sans"/>
              <a:sym typeface="Google Sans"/>
            </a:endParaRPr>
          </a:p>
          <a:p>
            <a:pPr marL="0" lvl="0" indent="0" algn="l" rtl="0">
              <a:spcBef>
                <a:spcPts val="1000"/>
              </a:spcBef>
              <a:spcAft>
                <a:spcPts val="0"/>
              </a:spcAft>
              <a:buNone/>
            </a:pPr>
            <a:r>
              <a:rPr lang="en-US" sz="1600" b="1" dirty="0">
                <a:solidFill>
                  <a:schemeClr val="bg1"/>
                </a:solidFill>
                <a:ea typeface="Google Sans"/>
                <a:cs typeface="Google Sans"/>
                <a:sym typeface="Google Sans"/>
              </a:rPr>
              <a:t>Step 4: </a:t>
            </a:r>
            <a:r>
              <a:rPr lang="en-US" sz="1600" dirty="0">
                <a:solidFill>
                  <a:schemeClr val="bg1"/>
                </a:solidFill>
                <a:ea typeface="Google Sans"/>
                <a:cs typeface="Google Sans"/>
                <a:sym typeface="Google Sans"/>
              </a:rPr>
              <a:t>Provide allocated emissions in metric tones of CO</a:t>
            </a:r>
            <a:r>
              <a:rPr lang="en-US" sz="1600" baseline="-25000" dirty="0">
                <a:solidFill>
                  <a:schemeClr val="bg1"/>
                </a:solidFill>
                <a:ea typeface="Google Sans"/>
                <a:cs typeface="Google Sans"/>
                <a:sym typeface="Google Sans"/>
              </a:rPr>
              <a:t>2</a:t>
            </a:r>
            <a:r>
              <a:rPr lang="en-US" sz="1600" dirty="0">
                <a:solidFill>
                  <a:schemeClr val="bg1"/>
                </a:solidFill>
                <a:ea typeface="Google Sans"/>
                <a:cs typeface="Google Sans"/>
                <a:sym typeface="Google Sans"/>
              </a:rPr>
              <a:t>e</a:t>
            </a:r>
            <a:endParaRPr sz="1600" dirty="0">
              <a:solidFill>
                <a:schemeClr val="bg1"/>
              </a:solidFill>
              <a:ea typeface="Google Sans"/>
              <a:cs typeface="Google Sans"/>
              <a:sym typeface="Google Sans"/>
            </a:endParaRPr>
          </a:p>
          <a:p>
            <a:pPr lvl="0">
              <a:spcBef>
                <a:spcPts val="1000"/>
              </a:spcBef>
              <a:spcAft>
                <a:spcPts val="1000"/>
              </a:spcAft>
            </a:pPr>
            <a:r>
              <a:rPr lang="en-US" sz="1600" b="1" dirty="0">
                <a:solidFill>
                  <a:schemeClr val="bg1"/>
                </a:solidFill>
                <a:ea typeface="Google Sans"/>
                <a:cs typeface="Google Sans"/>
                <a:sym typeface="Google Sans"/>
              </a:rPr>
              <a:t>Step 5: </a:t>
            </a:r>
            <a:r>
              <a:rPr lang="en-US" sz="1600" dirty="0">
                <a:solidFill>
                  <a:schemeClr val="bg1"/>
                </a:solidFill>
                <a:ea typeface="Google Sans"/>
                <a:cs typeface="Google Sans"/>
                <a:sym typeface="Google Sans"/>
              </a:rPr>
              <a:t>Provide an uncertainty percentage (how uncertain are you in the accuracy of the allocated emissions). </a:t>
            </a:r>
            <a:endParaRPr sz="1200" dirty="0">
              <a:solidFill>
                <a:schemeClr val="bg1"/>
              </a:solidFill>
              <a:ea typeface="Google Sans"/>
              <a:cs typeface="Google Sans"/>
              <a:sym typeface="Google Sans"/>
            </a:endParaRPr>
          </a:p>
        </p:txBody>
      </p:sp>
    </p:spTree>
    <p:extLst>
      <p:ext uri="{BB962C8B-B14F-4D97-AF65-F5344CB8AC3E}">
        <p14:creationId xmlns:p14="http://schemas.microsoft.com/office/powerpoint/2010/main" val="377630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8C02-94EB-417A-9AF4-F3C1604D2E8A}"/>
              </a:ext>
            </a:extLst>
          </p:cNvPr>
          <p:cNvSpPr>
            <a:spLocks noGrp="1"/>
          </p:cNvSpPr>
          <p:nvPr>
            <p:ph type="title"/>
          </p:nvPr>
        </p:nvSpPr>
        <p:spPr/>
        <p:txBody>
          <a:bodyPr/>
          <a:lstStyle/>
          <a:p>
            <a:r>
              <a:rPr lang="en-US"/>
              <a:t>Allocating Emissions by Revenue for SC1.1</a:t>
            </a:r>
          </a:p>
        </p:txBody>
      </p:sp>
      <p:pic>
        <p:nvPicPr>
          <p:cNvPr id="3" name="Picture 2">
            <a:extLst>
              <a:ext uri="{FF2B5EF4-FFF2-40B4-BE49-F238E27FC236}">
                <a16:creationId xmlns:a16="http://schemas.microsoft.com/office/drawing/2014/main" id="{F18A2C5A-4E6E-4877-ABBC-715AE3245C4B}"/>
              </a:ext>
            </a:extLst>
          </p:cNvPr>
          <p:cNvPicPr>
            <a:picLocks noChangeAspect="1"/>
          </p:cNvPicPr>
          <p:nvPr/>
        </p:nvPicPr>
        <p:blipFill>
          <a:blip r:embed="rId2"/>
          <a:stretch>
            <a:fillRect/>
          </a:stretch>
        </p:blipFill>
        <p:spPr>
          <a:xfrm>
            <a:off x="444500" y="1011936"/>
            <a:ext cx="8341582" cy="5348622"/>
          </a:xfrm>
          <a:prstGeom prst="rect">
            <a:avLst/>
          </a:prstGeom>
          <a:ln>
            <a:noFill/>
          </a:ln>
        </p:spPr>
      </p:pic>
      <p:sp>
        <p:nvSpPr>
          <p:cNvPr id="5" name="Google Shape;1039;p107">
            <a:extLst>
              <a:ext uri="{FF2B5EF4-FFF2-40B4-BE49-F238E27FC236}">
                <a16:creationId xmlns:a16="http://schemas.microsoft.com/office/drawing/2014/main" id="{EAC296E0-CE57-496B-910F-D4AD18EBD1C4}"/>
              </a:ext>
            </a:extLst>
          </p:cNvPr>
          <p:cNvSpPr txBox="1"/>
          <p:nvPr/>
        </p:nvSpPr>
        <p:spPr>
          <a:xfrm>
            <a:off x="6805674" y="1347186"/>
            <a:ext cx="4757700" cy="4622400"/>
          </a:xfrm>
          <a:prstGeom prst="rect">
            <a:avLst/>
          </a:prstGeom>
          <a:solidFill>
            <a:schemeClr val="accent1"/>
          </a:solidFill>
          <a:ln>
            <a:noFill/>
          </a:ln>
        </p:spPr>
        <p:txBody>
          <a:bodyPr spcFirstLastPara="1" wrap="square" lIns="182880" tIns="182880" rIns="182880" bIns="182880" anchor="ctr" anchorCtr="0">
            <a:noAutofit/>
          </a:bodyPr>
          <a:lstStyle/>
          <a:p>
            <a:r>
              <a:rPr lang="en-US" sz="1600" b="1">
                <a:solidFill>
                  <a:schemeClr val="bg1"/>
                </a:solidFill>
                <a:ea typeface="Google Sans"/>
                <a:cs typeface="Google Sans"/>
                <a:sym typeface="Google Sans"/>
              </a:rPr>
              <a:t>Step 6: </a:t>
            </a:r>
            <a:r>
              <a:rPr lang="en-US" sz="1600">
                <a:solidFill>
                  <a:schemeClr val="bg1"/>
                </a:solidFill>
                <a:ea typeface="Google Sans"/>
                <a:cs typeface="Google Sans"/>
                <a:sym typeface="Google Sans"/>
              </a:rPr>
              <a:t>Provide the sources of emissions for which you have provided an emissions figure. For example, emissions from machinery used in production (scope 1).</a:t>
            </a:r>
          </a:p>
          <a:p>
            <a:pPr>
              <a:spcBef>
                <a:spcPts val="1000"/>
              </a:spcBef>
            </a:pPr>
            <a:r>
              <a:rPr lang="en-US" sz="1600" b="1">
                <a:solidFill>
                  <a:schemeClr val="bg1"/>
                </a:solidFill>
                <a:ea typeface="Google Sans"/>
                <a:cs typeface="Google Sans"/>
                <a:sym typeface="Google Sans"/>
              </a:rPr>
              <a:t>Step 7:</a:t>
            </a:r>
            <a:r>
              <a:rPr lang="en-US" sz="1600">
                <a:solidFill>
                  <a:schemeClr val="bg1"/>
                </a:solidFill>
                <a:ea typeface="Google Sans"/>
                <a:cs typeface="Google Sans"/>
                <a:sym typeface="Google Sans"/>
              </a:rPr>
              <a:t>Was this allocation verified by an independent third-party organization?</a:t>
            </a:r>
          </a:p>
          <a:p>
            <a:pPr marL="0" lvl="0" indent="0" algn="l" rtl="0">
              <a:spcBef>
                <a:spcPts val="1000"/>
              </a:spcBef>
              <a:spcAft>
                <a:spcPts val="0"/>
              </a:spcAft>
              <a:buNone/>
            </a:pPr>
            <a:r>
              <a:rPr lang="en-US" sz="1600" b="1">
                <a:solidFill>
                  <a:schemeClr val="bg1"/>
                </a:solidFill>
                <a:ea typeface="Google Sans"/>
                <a:cs typeface="Google Sans"/>
                <a:sym typeface="Google Sans"/>
              </a:rPr>
              <a:t>Step 8:</a:t>
            </a:r>
            <a:r>
              <a:rPr lang="en-US" sz="1600">
                <a:solidFill>
                  <a:schemeClr val="bg1"/>
                </a:solidFill>
                <a:ea typeface="Google Sans"/>
                <a:cs typeface="Google Sans"/>
                <a:sym typeface="Google Sans"/>
              </a:rPr>
              <a:t> Select the </a:t>
            </a:r>
            <a:r>
              <a:rPr lang="en-US" sz="1600" i="1">
                <a:solidFill>
                  <a:schemeClr val="bg1"/>
                </a:solidFill>
                <a:ea typeface="Google Sans"/>
                <a:cs typeface="Google Sans"/>
                <a:sym typeface="Google Sans"/>
              </a:rPr>
              <a:t>Allocation method</a:t>
            </a:r>
            <a:r>
              <a:rPr lang="en-US" sz="1600">
                <a:solidFill>
                  <a:schemeClr val="bg1"/>
                </a:solidFill>
                <a:ea typeface="Google Sans"/>
                <a:cs typeface="Google Sans"/>
                <a:sym typeface="Google Sans"/>
              </a:rPr>
              <a:t> from the dropdown. For example, </a:t>
            </a:r>
            <a:r>
              <a:rPr lang="en-US" sz="1600" i="1">
                <a:solidFill>
                  <a:schemeClr val="bg1"/>
                </a:solidFill>
                <a:ea typeface="Google Sans"/>
                <a:cs typeface="Google Sans"/>
                <a:sym typeface="Google Sans"/>
              </a:rPr>
              <a:t>allocation based on the market value of products purchased.</a:t>
            </a:r>
          </a:p>
          <a:p>
            <a:pPr marL="0" lvl="0" indent="0" algn="l" rtl="0">
              <a:spcBef>
                <a:spcPts val="1000"/>
              </a:spcBef>
              <a:spcAft>
                <a:spcPts val="0"/>
              </a:spcAft>
              <a:buNone/>
            </a:pPr>
            <a:r>
              <a:rPr lang="en-US" sz="1600" b="1">
                <a:solidFill>
                  <a:schemeClr val="bg1"/>
                </a:solidFill>
                <a:ea typeface="Google Sans"/>
                <a:cs typeface="Google Sans"/>
                <a:sym typeface="Google Sans"/>
              </a:rPr>
              <a:t>Step 9:</a:t>
            </a:r>
            <a:r>
              <a:rPr lang="en-US" sz="1600">
                <a:solidFill>
                  <a:schemeClr val="bg1"/>
                </a:solidFill>
                <a:ea typeface="Google Sans"/>
                <a:cs typeface="Google Sans"/>
                <a:sym typeface="Google Sans"/>
              </a:rPr>
              <a:t> Provide an explanation about your </a:t>
            </a:r>
            <a:r>
              <a:rPr lang="en-US" sz="1600" u="sng">
                <a:solidFill>
                  <a:schemeClr val="bg1"/>
                </a:solidFill>
                <a:ea typeface="Google Sans"/>
                <a:cs typeface="Google Sans"/>
                <a:sym typeface="Google Sans"/>
                <a:hlinkClick r:id="rId3">
                  <a:extLst>
                    <a:ext uri="{A12FA001-AC4F-418D-AE19-62706E023703}">
                      <ahyp:hlinkClr xmlns:ahyp="http://schemas.microsoft.com/office/drawing/2018/hyperlinkcolor" val="tx"/>
                    </a:ext>
                  </a:extLst>
                </a:hlinkClick>
              </a:rPr>
              <a:t>methodology for collecting and calculating emissions</a:t>
            </a:r>
            <a:r>
              <a:rPr lang="en-US" sz="1600">
                <a:solidFill>
                  <a:schemeClr val="bg1"/>
                </a:solidFill>
                <a:ea typeface="Google Sans"/>
                <a:cs typeface="Google Sans"/>
                <a:sym typeface="Google Sans"/>
              </a:rPr>
              <a:t>.</a:t>
            </a:r>
          </a:p>
          <a:p>
            <a:pPr marL="0" lvl="0" indent="0" algn="l" rtl="0">
              <a:spcBef>
                <a:spcPts val="1000"/>
              </a:spcBef>
              <a:spcAft>
                <a:spcPts val="1000"/>
              </a:spcAft>
              <a:buNone/>
            </a:pPr>
            <a:r>
              <a:rPr lang="en-US" sz="1600" b="1">
                <a:solidFill>
                  <a:schemeClr val="bg1"/>
                </a:solidFill>
                <a:ea typeface="Google Sans"/>
                <a:cs typeface="Google Sans"/>
                <a:sym typeface="Google Sans"/>
              </a:rPr>
              <a:t>Step 10: </a:t>
            </a:r>
            <a:r>
              <a:rPr lang="en-US" sz="1600">
                <a:solidFill>
                  <a:schemeClr val="bg1"/>
                </a:solidFill>
                <a:ea typeface="Google Sans"/>
                <a:cs typeface="Google Sans"/>
                <a:sym typeface="Google Sans"/>
              </a:rPr>
              <a:t>Add another row to provide emission data for an additional scope of emissions. </a:t>
            </a:r>
          </a:p>
        </p:txBody>
      </p:sp>
    </p:spTree>
    <p:extLst>
      <p:ext uri="{BB962C8B-B14F-4D97-AF65-F5344CB8AC3E}">
        <p14:creationId xmlns:p14="http://schemas.microsoft.com/office/powerpoint/2010/main" val="342691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08DF2-172C-62A8-4264-B0111076E795}"/>
              </a:ext>
            </a:extLst>
          </p:cNvPr>
          <p:cNvSpPr>
            <a:spLocks noGrp="1"/>
          </p:cNvSpPr>
          <p:nvPr>
            <p:ph type="sldNum" sz="quarter" idx="12"/>
          </p:nvPr>
        </p:nvSpPr>
        <p:spPr/>
        <p:txBody>
          <a:bodyPr/>
          <a:lstStyle/>
          <a:p>
            <a:fld id="{9FBBB179-F8D5-C345-885D-36A3B3A51673}" type="slidenum">
              <a:rPr lang="en-US" smtClean="0"/>
              <a:t>4</a:t>
            </a:fld>
            <a:endParaRPr lang="en-US"/>
          </a:p>
        </p:txBody>
      </p:sp>
      <p:sp>
        <p:nvSpPr>
          <p:cNvPr id="6" name="Title 1">
            <a:extLst>
              <a:ext uri="{FF2B5EF4-FFF2-40B4-BE49-F238E27FC236}">
                <a16:creationId xmlns:a16="http://schemas.microsoft.com/office/drawing/2014/main" id="{DD003F4D-6661-9A07-17E5-C5749257C8B1}"/>
              </a:ext>
            </a:extLst>
          </p:cNvPr>
          <p:cNvSpPr txBox="1">
            <a:spLocks/>
          </p:cNvSpPr>
          <p:nvPr/>
        </p:nvSpPr>
        <p:spPr>
          <a:xfrm>
            <a:off x="271701" y="329781"/>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Planned Training Webinars</a:t>
            </a:r>
          </a:p>
        </p:txBody>
      </p:sp>
      <p:graphicFrame>
        <p:nvGraphicFramePr>
          <p:cNvPr id="7" name="Table 6">
            <a:extLst>
              <a:ext uri="{FF2B5EF4-FFF2-40B4-BE49-F238E27FC236}">
                <a16:creationId xmlns:a16="http://schemas.microsoft.com/office/drawing/2014/main" id="{341FD655-B16C-79B9-7BA1-426C4C18233E}"/>
              </a:ext>
            </a:extLst>
          </p:cNvPr>
          <p:cNvGraphicFramePr>
            <a:graphicFrameLocks noGrp="1"/>
          </p:cNvGraphicFramePr>
          <p:nvPr>
            <p:extLst>
              <p:ext uri="{D42A27DB-BD31-4B8C-83A1-F6EECF244321}">
                <p14:modId xmlns:p14="http://schemas.microsoft.com/office/powerpoint/2010/main" val="965201883"/>
              </p:ext>
            </p:extLst>
          </p:nvPr>
        </p:nvGraphicFramePr>
        <p:xfrm>
          <a:off x="1470581" y="1477155"/>
          <a:ext cx="7965519" cy="2491164"/>
        </p:xfrm>
        <a:graphic>
          <a:graphicData uri="http://schemas.openxmlformats.org/drawingml/2006/table">
            <a:tbl>
              <a:tblPr/>
              <a:tblGrid>
                <a:gridCol w="6214709">
                  <a:extLst>
                    <a:ext uri="{9D8B030D-6E8A-4147-A177-3AD203B41FA5}">
                      <a16:colId xmlns:a16="http://schemas.microsoft.com/office/drawing/2014/main" val="1167942506"/>
                    </a:ext>
                  </a:extLst>
                </a:gridCol>
                <a:gridCol w="1750810">
                  <a:extLst>
                    <a:ext uri="{9D8B030D-6E8A-4147-A177-3AD203B41FA5}">
                      <a16:colId xmlns:a16="http://schemas.microsoft.com/office/drawing/2014/main" val="1099618751"/>
                    </a:ext>
                  </a:extLst>
                </a:gridCol>
              </a:tblGrid>
              <a:tr h="415194">
                <a:tc>
                  <a:txBody>
                    <a:bodyPr/>
                    <a:lstStyle/>
                    <a:p>
                      <a:pPr algn="l" rtl="0" fontAlgn="base"/>
                      <a:r>
                        <a:rPr lang="en-US" sz="1400" b="1" i="0">
                          <a:solidFill>
                            <a:schemeClr val="bg1"/>
                          </a:solidFill>
                          <a:effectLst/>
                          <a:latin typeface="+mn-lt"/>
                          <a:cs typeface="Calibri" panose="020F0502020204030204" pitchFamily="34" charset="0"/>
                        </a:rPr>
                        <a:t>Training Topic </a:t>
                      </a:r>
                      <a:r>
                        <a:rPr lang="en-US" sz="1400" b="0" i="0">
                          <a:solidFill>
                            <a:schemeClr val="bg1"/>
                          </a:solidFill>
                          <a:effectLst/>
                          <a:latin typeface="+mn-lt"/>
                          <a:cs typeface="Calibri" panose="020F0502020204030204" pitchFamily="34" charset="0"/>
                        </a:rPr>
                        <a:t> </a:t>
                      </a:r>
                      <a:endParaRPr lang="en-US" sz="2400" b="0" i="0">
                        <a:solidFill>
                          <a:schemeClr val="bg1"/>
                        </a:solidFill>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a:solidFill>
                            <a:schemeClr val="bg1"/>
                          </a:solidFill>
                          <a:effectLst/>
                          <a:latin typeface="+mn-lt"/>
                          <a:cs typeface="Calibri" panose="020F0502020204030204" pitchFamily="34" charset="0"/>
                        </a:rPr>
                        <a:t>Webinar Date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1035209"/>
                  </a:ext>
                </a:extLst>
              </a:tr>
              <a:tr h="415194">
                <a:tc>
                  <a:txBody>
                    <a:bodyPr/>
                    <a:lstStyle/>
                    <a:p>
                      <a:pPr algn="l" rtl="0" fontAlgn="base"/>
                      <a:r>
                        <a:rPr lang="en-US" sz="1400" b="0" i="0" dirty="0">
                          <a:solidFill>
                            <a:srgbClr val="000000"/>
                          </a:solidFill>
                          <a:effectLst/>
                          <a:latin typeface="+mn-lt"/>
                          <a:cs typeface="Calibri" panose="020F0502020204030204" pitchFamily="34" charset="0"/>
                        </a:rPr>
                        <a:t>Scopes 1&amp;2 Accounting Training </a:t>
                      </a:r>
                      <a:endParaRPr lang="en-US" sz="2400" b="0" i="0" dirty="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4</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6437861"/>
                  </a:ext>
                </a:extLst>
              </a:tr>
              <a:tr h="415194">
                <a:tc>
                  <a:txBody>
                    <a:bodyPr/>
                    <a:lstStyle/>
                    <a:p>
                      <a:pPr algn="l" rtl="0" fontAlgn="base"/>
                      <a:r>
                        <a:rPr lang="en-US" sz="1400" b="0" i="0">
                          <a:solidFill>
                            <a:srgbClr val="000000"/>
                          </a:solidFill>
                          <a:effectLst/>
                          <a:latin typeface="+mn-lt"/>
                          <a:cs typeface="Calibri" panose="020F0502020204030204" pitchFamily="34" charset="0"/>
                        </a:rPr>
                        <a:t>Scope 3 Accounting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11</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839634"/>
                  </a:ext>
                </a:extLst>
              </a:tr>
              <a:tr h="415194">
                <a:tc>
                  <a:txBody>
                    <a:bodyPr/>
                    <a:lstStyle/>
                    <a:p>
                      <a:pPr algn="l" rtl="0" fontAlgn="base"/>
                      <a:r>
                        <a:rPr lang="en-US" sz="1400" b="0" i="0">
                          <a:solidFill>
                            <a:srgbClr val="000000"/>
                          </a:solidFill>
                          <a:effectLst/>
                          <a:latin typeface="+mn-lt"/>
                          <a:cs typeface="Calibri" panose="020F0502020204030204" pitchFamily="34" charset="0"/>
                        </a:rPr>
                        <a:t>Setting a Science Based Target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18</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7672808"/>
                  </a:ext>
                </a:extLst>
              </a:tr>
              <a:tr h="415194">
                <a:tc>
                  <a:txBody>
                    <a:bodyPr/>
                    <a:lstStyle/>
                    <a:p>
                      <a:pPr algn="l" rtl="0" fontAlgn="base"/>
                      <a:r>
                        <a:rPr lang="en-US" sz="1400" b="0" i="0">
                          <a:solidFill>
                            <a:srgbClr val="000000"/>
                          </a:solidFill>
                          <a:effectLst/>
                          <a:latin typeface="+mn-lt"/>
                          <a:cs typeface="Calibri" panose="020F0502020204030204" pitchFamily="34" charset="0"/>
                        </a:rPr>
                        <a:t>Renewable Energy Target and Procurement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25</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725187"/>
                  </a:ext>
                </a:extLst>
              </a:tr>
              <a:tr h="415194">
                <a:tc>
                  <a:txBody>
                    <a:bodyPr/>
                    <a:lstStyle/>
                    <a:p>
                      <a:pPr algn="l" rtl="0" fontAlgn="base"/>
                      <a:r>
                        <a:rPr lang="en-US" sz="1400" b="0" i="0">
                          <a:solidFill>
                            <a:srgbClr val="000000"/>
                          </a:solidFill>
                          <a:effectLst/>
                          <a:latin typeface="+mn-lt"/>
                          <a:cs typeface="Calibri" panose="020F0502020204030204" pitchFamily="34" charset="0"/>
                        </a:rPr>
                        <a:t>Product Carbon Footprint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dirty="0">
                          <a:solidFill>
                            <a:srgbClr val="000000"/>
                          </a:solidFill>
                          <a:effectLst/>
                          <a:latin typeface="+mn-lt"/>
                          <a:ea typeface="+mn-ea"/>
                          <a:cs typeface="Calibri" panose="020F0502020204030204" pitchFamily="34" charset="0"/>
                        </a:rPr>
                        <a:t>May 26</a:t>
                      </a:r>
                      <a:r>
                        <a:rPr lang="en-US" sz="1400" b="0" i="0" kern="1200" baseline="30000" dirty="0">
                          <a:solidFill>
                            <a:srgbClr val="000000"/>
                          </a:solidFill>
                          <a:effectLst/>
                          <a:latin typeface="+mn-lt"/>
                          <a:ea typeface="+mn-ea"/>
                          <a:cs typeface="Calibri" panose="020F0502020204030204" pitchFamily="34" charset="0"/>
                        </a:rPr>
                        <a:t>th</a:t>
                      </a:r>
                      <a:r>
                        <a:rPr lang="en-US" sz="1400" b="0" i="0" kern="1200" dirty="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992283"/>
                  </a:ext>
                </a:extLst>
              </a:tr>
            </a:tbl>
          </a:graphicData>
        </a:graphic>
      </p:graphicFrame>
      <p:sp>
        <p:nvSpPr>
          <p:cNvPr id="8" name="TextBox 7">
            <a:extLst>
              <a:ext uri="{FF2B5EF4-FFF2-40B4-BE49-F238E27FC236}">
                <a16:creationId xmlns:a16="http://schemas.microsoft.com/office/drawing/2014/main" id="{F53CD0F0-4352-712E-BB66-CB24EF2C5A73}"/>
              </a:ext>
            </a:extLst>
          </p:cNvPr>
          <p:cNvSpPr txBox="1"/>
          <p:nvPr/>
        </p:nvSpPr>
        <p:spPr>
          <a:xfrm>
            <a:off x="1553400" y="4158402"/>
            <a:ext cx="7799879" cy="646331"/>
          </a:xfrm>
          <a:prstGeom prst="rect">
            <a:avLst/>
          </a:prstGeom>
          <a:noFill/>
        </p:spPr>
        <p:txBody>
          <a:bodyPr wrap="square" lIns="91440" tIns="45720" rIns="91440" bIns="45720" rtlCol="0">
            <a:spAutoFit/>
          </a:bodyPr>
          <a:lstStyle/>
          <a:p>
            <a:pPr algn="l"/>
            <a:r>
              <a:rPr lang="en-US" dirty="0"/>
              <a:t>Suppliers that are requested to attend specific trainings based on maturity level will be notified by email. All trainings are optional for all suppliers.</a:t>
            </a:r>
          </a:p>
        </p:txBody>
      </p:sp>
      <p:pic>
        <p:nvPicPr>
          <p:cNvPr id="3" name="Picture 2" descr="A picture containing graphics, clipart, font, white&#10;&#10;Description automatically generated">
            <a:extLst>
              <a:ext uri="{FF2B5EF4-FFF2-40B4-BE49-F238E27FC236}">
                <a16:creationId xmlns:a16="http://schemas.microsoft.com/office/drawing/2014/main" id="{5E69B992-6934-531F-F16B-767600EFD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pic>
        <p:nvPicPr>
          <p:cNvPr id="5" name="Graphic 4" descr="Teacher with solid fill">
            <a:extLst>
              <a:ext uri="{FF2B5EF4-FFF2-40B4-BE49-F238E27FC236}">
                <a16:creationId xmlns:a16="http://schemas.microsoft.com/office/drawing/2014/main" id="{FD104302-1A1A-8870-4D21-198F8000EF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8880" y="4994816"/>
            <a:ext cx="1320800" cy="1320800"/>
          </a:xfrm>
          <a:prstGeom prst="rect">
            <a:avLst/>
          </a:prstGeom>
        </p:spPr>
      </p:pic>
    </p:spTree>
    <p:extLst>
      <p:ext uri="{BB962C8B-B14F-4D97-AF65-F5344CB8AC3E}">
        <p14:creationId xmlns:p14="http://schemas.microsoft.com/office/powerpoint/2010/main" val="2860218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EB69-56CB-C9F0-C6F5-6A3B15386A20}"/>
              </a:ext>
            </a:extLst>
          </p:cNvPr>
          <p:cNvSpPr>
            <a:spLocks noGrp="1"/>
          </p:cNvSpPr>
          <p:nvPr>
            <p:ph type="ctrTitle"/>
          </p:nvPr>
        </p:nvSpPr>
        <p:spPr/>
        <p:txBody>
          <a:bodyPr/>
          <a:lstStyle/>
          <a:p>
            <a:r>
              <a:rPr lang="en-US" dirty="0"/>
              <a:t>Next Steps and Resources </a:t>
            </a:r>
          </a:p>
        </p:txBody>
      </p:sp>
      <p:sp>
        <p:nvSpPr>
          <p:cNvPr id="4" name="Subtitle 3">
            <a:extLst>
              <a:ext uri="{FF2B5EF4-FFF2-40B4-BE49-F238E27FC236}">
                <a16:creationId xmlns:a16="http://schemas.microsoft.com/office/drawing/2014/main" id="{98B3530F-DE61-5F5A-7A4B-4DD909633CC0}"/>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B0B660AD-721E-2012-3FFB-1D879A71CA1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959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3548BF-3AB7-B405-88FB-3253B95D8C0A}"/>
              </a:ext>
            </a:extLst>
          </p:cNvPr>
          <p:cNvSpPr txBox="1">
            <a:spLocks/>
          </p:cNvSpPr>
          <p:nvPr/>
        </p:nvSpPr>
        <p:spPr>
          <a:xfrm>
            <a:off x="457756" y="904809"/>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Next Steps</a:t>
            </a:r>
          </a:p>
        </p:txBody>
      </p:sp>
      <p:sp>
        <p:nvSpPr>
          <p:cNvPr id="9" name="Text Placeholder 2">
            <a:extLst>
              <a:ext uri="{FF2B5EF4-FFF2-40B4-BE49-F238E27FC236}">
                <a16:creationId xmlns:a16="http://schemas.microsoft.com/office/drawing/2014/main" id="{23FC3DA9-8C7A-FC8F-13D5-FDDAFEE1775A}"/>
              </a:ext>
            </a:extLst>
          </p:cNvPr>
          <p:cNvSpPr txBox="1">
            <a:spLocks/>
          </p:cNvSpPr>
          <p:nvPr/>
        </p:nvSpPr>
        <p:spPr>
          <a:xfrm>
            <a:off x="223520" y="187940"/>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dirty="0"/>
              <a:t>GHG 101: Scopes 1 &amp; 2</a:t>
            </a:r>
          </a:p>
        </p:txBody>
      </p:sp>
      <p:sp>
        <p:nvSpPr>
          <p:cNvPr id="10" name="Text Placeholder 3">
            <a:extLst>
              <a:ext uri="{FF2B5EF4-FFF2-40B4-BE49-F238E27FC236}">
                <a16:creationId xmlns:a16="http://schemas.microsoft.com/office/drawing/2014/main" id="{53CC389E-640F-D3D2-E827-A0CD9FFC8D06}"/>
              </a:ext>
            </a:extLst>
          </p:cNvPr>
          <p:cNvSpPr txBox="1">
            <a:spLocks/>
          </p:cNvSpPr>
          <p:nvPr/>
        </p:nvSpPr>
        <p:spPr>
          <a:xfrm>
            <a:off x="345440" y="1670136"/>
            <a:ext cx="11388804" cy="4395384"/>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342900" indent="-342900" fontAlgn="base">
              <a:spcBef>
                <a:spcPts val="600"/>
              </a:spcBef>
              <a:spcAft>
                <a:spcPts val="600"/>
              </a:spcAft>
              <a:buFont typeface="+mj-lt"/>
              <a:buAutoNum type="arabicPeriod"/>
            </a:pPr>
            <a:r>
              <a:rPr lang="en-US">
                <a:latin typeface="+mj-lt"/>
                <a:ea typeface="Calibri" panose="020F0502020204030204" pitchFamily="34" charset="0"/>
              </a:rPr>
              <a:t>Look forward to the upcoming GHG 101: Scope 3 Training on May 11</a:t>
            </a:r>
            <a:r>
              <a:rPr lang="en-US" baseline="30000">
                <a:latin typeface="+mj-lt"/>
                <a:ea typeface="Calibri" panose="020F0502020204030204" pitchFamily="34" charset="0"/>
              </a:rPr>
              <a:t>th</a:t>
            </a:r>
            <a:r>
              <a:rPr lang="en-US">
                <a:latin typeface="+mj-lt"/>
                <a:ea typeface="Calibri" panose="020F0502020204030204" pitchFamily="34" charset="0"/>
              </a:rPr>
              <a:t> </a:t>
            </a:r>
          </a:p>
          <a:p>
            <a:pPr marL="342900" indent="-342900" fontAlgn="base">
              <a:spcBef>
                <a:spcPts val="600"/>
              </a:spcBef>
              <a:spcAft>
                <a:spcPts val="600"/>
              </a:spcAft>
              <a:buFont typeface="+mj-lt"/>
              <a:buAutoNum type="arabicPeriod"/>
            </a:pPr>
            <a:r>
              <a:rPr lang="en-US">
                <a:latin typeface="+mj-lt"/>
                <a:ea typeface="Calibri" panose="020F0502020204030204" pitchFamily="34" charset="0"/>
              </a:rPr>
              <a:t>Socialize new expectations of Corning suppliers</a:t>
            </a:r>
          </a:p>
          <a:p>
            <a:pPr marL="571500" lvl="1" indent="-342900" fontAlgn="base">
              <a:spcAft>
                <a:spcPts val="600"/>
              </a:spcAft>
              <a:buFont typeface="+mj-lt"/>
              <a:buAutoNum type="arabicPeriod"/>
            </a:pPr>
            <a:r>
              <a:rPr lang="en-US">
                <a:latin typeface="+mj-lt"/>
                <a:ea typeface="Calibri" panose="020F0502020204030204" pitchFamily="34" charset="0"/>
              </a:rPr>
              <a:t>Disclose scope 1, 2 and 3 greenhouse gas (GHG) emissions data through CDP Supply Chain.</a:t>
            </a:r>
          </a:p>
          <a:p>
            <a:pPr lvl="2" fontAlgn="base"/>
            <a:r>
              <a:rPr lang="en-US" sz="1400"/>
              <a:t>We ask if you already have calculated emissions for 2021 you report them in addition to your 2022 emissions in CDP questions C6.1, 6.3 and 6.5</a:t>
            </a:r>
            <a:endParaRPr lang="en-US">
              <a:latin typeface="+mj-lt"/>
              <a:ea typeface="Calibri" panose="020F0502020204030204" pitchFamily="34" charset="0"/>
            </a:endParaRPr>
          </a:p>
          <a:p>
            <a:pPr marL="571500" lvl="1" indent="-342900" fontAlgn="base">
              <a:spcAft>
                <a:spcPts val="600"/>
              </a:spcAft>
              <a:buFont typeface="+mj-lt"/>
              <a:buAutoNum type="arabicPeriod"/>
            </a:pPr>
            <a:r>
              <a:rPr lang="en-US">
                <a:latin typeface="+mj-lt"/>
                <a:ea typeface="Calibri" panose="020F0502020204030204" pitchFamily="34" charset="0"/>
              </a:rPr>
              <a:t>Provide independent or third-party assurance of disclosed emissions </a:t>
            </a:r>
            <a:endParaRPr lang="en-US">
              <a:latin typeface="+mj-lt"/>
              <a:ea typeface="Calibri" panose="020F0502020204030204" pitchFamily="34" charset="0"/>
              <a:cs typeface="Arial"/>
            </a:endParaRPr>
          </a:p>
          <a:p>
            <a:pPr marL="342900" indent="-342900" fontAlgn="base">
              <a:spcAft>
                <a:spcPts val="600"/>
              </a:spcAft>
              <a:buFont typeface="+mj-lt"/>
              <a:buAutoNum type="arabicPeriod"/>
            </a:pPr>
            <a:r>
              <a:rPr lang="en-US">
                <a:latin typeface="+mj-lt"/>
                <a:ea typeface="Calibri" panose="020F0502020204030204" pitchFamily="34" charset="0"/>
                <a:cs typeface="Arial"/>
              </a:rPr>
              <a:t>If you are completing your GHG Inventory for the first time, please reference the resources provided, including this </a:t>
            </a:r>
            <a:r>
              <a:rPr lang="en-US">
                <a:sym typeface="Arial"/>
                <a:hlinkClick r:id="rId2"/>
              </a:rPr>
              <a:t>Simplified GHG Emissions Calculator</a:t>
            </a:r>
            <a:r>
              <a:rPr lang="en-US">
                <a:sym typeface="Arial"/>
              </a:rPr>
              <a:t> which is a tool to help suppliers calculate annual GHG emissions</a:t>
            </a:r>
          </a:p>
          <a:p>
            <a:pPr marL="342900" indent="-342900" fontAlgn="base">
              <a:spcAft>
                <a:spcPts val="600"/>
              </a:spcAft>
              <a:buFont typeface="+mj-lt"/>
              <a:buAutoNum type="arabicPeriod"/>
            </a:pPr>
            <a:endParaRPr lang="en-US">
              <a:latin typeface="+mj-lt"/>
              <a:ea typeface="Calibri" panose="020F0502020204030204" pitchFamily="34" charset="0"/>
              <a:cs typeface="Arial"/>
            </a:endParaRPr>
          </a:p>
          <a:p>
            <a:endParaRPr lang="en-US"/>
          </a:p>
        </p:txBody>
      </p:sp>
    </p:spTree>
    <p:extLst>
      <p:ext uri="{BB962C8B-B14F-4D97-AF65-F5344CB8AC3E}">
        <p14:creationId xmlns:p14="http://schemas.microsoft.com/office/powerpoint/2010/main" val="629597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7E748-9673-C024-F8B6-C473EC428A95}"/>
              </a:ext>
            </a:extLst>
          </p:cNvPr>
          <p:cNvSpPr>
            <a:spLocks noGrp="1"/>
          </p:cNvSpPr>
          <p:nvPr>
            <p:ph type="sldNum" sz="quarter" idx="12"/>
          </p:nvPr>
        </p:nvSpPr>
        <p:spPr/>
        <p:txBody>
          <a:bodyPr/>
          <a:lstStyle/>
          <a:p>
            <a:fld id="{9FBBB179-F8D5-C345-885D-36A3B3A51673}" type="slidenum">
              <a:rPr lang="en-US" smtClean="0"/>
              <a:t>42</a:t>
            </a:fld>
            <a:endParaRPr lang="en-US"/>
          </a:p>
        </p:txBody>
      </p:sp>
      <p:sp>
        <p:nvSpPr>
          <p:cNvPr id="6" name="Title 2">
            <a:extLst>
              <a:ext uri="{FF2B5EF4-FFF2-40B4-BE49-F238E27FC236}">
                <a16:creationId xmlns:a16="http://schemas.microsoft.com/office/drawing/2014/main" id="{76F0A0F4-649A-F01E-253A-44D0DA8A9B98}"/>
              </a:ext>
            </a:extLst>
          </p:cNvPr>
          <p:cNvSpPr txBox="1">
            <a:spLocks/>
          </p:cNvSpPr>
          <p:nvPr/>
        </p:nvSpPr>
        <p:spPr>
          <a:xfrm>
            <a:off x="182880" y="375334"/>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GHG Emissions Calculation Resources and Tools</a:t>
            </a:r>
          </a:p>
        </p:txBody>
      </p:sp>
      <p:sp>
        <p:nvSpPr>
          <p:cNvPr id="7" name="Text Placeholder 3">
            <a:extLst>
              <a:ext uri="{FF2B5EF4-FFF2-40B4-BE49-F238E27FC236}">
                <a16:creationId xmlns:a16="http://schemas.microsoft.com/office/drawing/2014/main" id="{A053D2D2-050F-E9AE-8014-3AB00612B659}"/>
              </a:ext>
            </a:extLst>
          </p:cNvPr>
          <p:cNvSpPr txBox="1">
            <a:spLocks/>
          </p:cNvSpPr>
          <p:nvPr/>
        </p:nvSpPr>
        <p:spPr>
          <a:xfrm>
            <a:off x="182880" y="1220865"/>
            <a:ext cx="11157565" cy="3365500"/>
          </a:xfrm>
          <a:prstGeom prst="rect">
            <a:avLst/>
          </a:prstGeom>
        </p:spPr>
        <p:txBody>
          <a:bodyPr lIns="91440"/>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a:spcBef>
                <a:spcPts val="1000"/>
              </a:spcBef>
              <a:spcAft>
                <a:spcPts val="1200"/>
              </a:spcAft>
            </a:pPr>
            <a:r>
              <a:rPr lang="en-US"/>
              <a:t>Calculating GHG emissions is a multi-step process; many tools can help to develop your GHG inventory.</a:t>
            </a:r>
          </a:p>
          <a:p>
            <a:pPr>
              <a:spcBef>
                <a:spcPts val="1000"/>
              </a:spcBef>
            </a:pPr>
            <a:r>
              <a:rPr lang="en-US">
                <a:sym typeface="Arial"/>
                <a:hlinkClick r:id="rId2"/>
              </a:rPr>
              <a:t>GHG Protocol standards and guidance</a:t>
            </a:r>
            <a:endParaRPr lang="en-US">
              <a:sym typeface="Arial"/>
            </a:endParaRPr>
          </a:p>
          <a:p>
            <a:pPr lvl="1">
              <a:spcBef>
                <a:spcPts val="1000"/>
              </a:spcBef>
            </a:pPr>
            <a:r>
              <a:rPr lang="en-US">
                <a:sym typeface="Arial"/>
              </a:rPr>
              <a:t>Guidance to companies preparing a corporate GHG emissions inventory</a:t>
            </a:r>
          </a:p>
          <a:p>
            <a:pPr lvl="1">
              <a:spcBef>
                <a:spcPts val="1000"/>
              </a:spcBef>
            </a:pPr>
            <a:r>
              <a:rPr lang="en-US">
                <a:sym typeface="Arial"/>
                <a:hlinkClick r:id="rId3"/>
              </a:rPr>
              <a:t>Corporate Accounting and Reporting Standard </a:t>
            </a:r>
            <a:r>
              <a:rPr lang="en-US">
                <a:sym typeface="Arial"/>
              </a:rPr>
              <a:t>and </a:t>
            </a:r>
            <a:r>
              <a:rPr lang="en-US">
                <a:sym typeface="Arial"/>
                <a:hlinkClick r:id="rId4"/>
              </a:rPr>
              <a:t>Scope 2 Guidance</a:t>
            </a:r>
            <a:endParaRPr lang="en-US">
              <a:sym typeface="Arial"/>
            </a:endParaRPr>
          </a:p>
          <a:p>
            <a:pPr lvl="1">
              <a:spcBef>
                <a:spcPts val="1000"/>
              </a:spcBef>
            </a:pPr>
            <a:r>
              <a:rPr lang="en-US">
                <a:sym typeface="Arial"/>
                <a:hlinkClick r:id="rId5"/>
              </a:rPr>
              <a:t>Corporate Value Chain (Scope 3) Standard</a:t>
            </a:r>
            <a:r>
              <a:rPr lang="en-US">
                <a:sym typeface="Arial"/>
                <a:hlinkClick r:id="rId6"/>
              </a:rPr>
              <a:t> </a:t>
            </a:r>
            <a:r>
              <a:rPr lang="en-US">
                <a:sym typeface="Arial"/>
              </a:rPr>
              <a:t>and </a:t>
            </a:r>
            <a:r>
              <a:rPr lang="en-US">
                <a:sym typeface="Arial"/>
                <a:hlinkClick r:id="rId6"/>
              </a:rPr>
              <a:t>Technical Calculation Guidance</a:t>
            </a:r>
            <a:endParaRPr lang="en-US">
              <a:sym typeface="Arial"/>
            </a:endParaRPr>
          </a:p>
          <a:p>
            <a:pPr>
              <a:spcBef>
                <a:spcPts val="2400"/>
              </a:spcBef>
            </a:pPr>
            <a:r>
              <a:rPr lang="en-US">
                <a:sym typeface="Arial"/>
                <a:hlinkClick r:id="rId7"/>
              </a:rPr>
              <a:t>EPA's Center for Corporate Climate Leadership</a:t>
            </a:r>
            <a:endParaRPr lang="en-US">
              <a:sym typeface="Arial"/>
            </a:endParaRPr>
          </a:p>
          <a:p>
            <a:pPr lvl="1">
              <a:spcBef>
                <a:spcPts val="1000"/>
              </a:spcBef>
            </a:pPr>
            <a:r>
              <a:rPr lang="en-US">
                <a:sym typeface="Arial"/>
              </a:rPr>
              <a:t>Resources for companies seeking to measure and manage GHG emissions</a:t>
            </a:r>
          </a:p>
          <a:p>
            <a:pPr lvl="1">
              <a:spcBef>
                <a:spcPts val="1000"/>
              </a:spcBef>
            </a:pPr>
            <a:r>
              <a:rPr lang="en-US">
                <a:sym typeface="Arial"/>
                <a:hlinkClick r:id="rId8"/>
              </a:rPr>
              <a:t>Simplified GHG Emissions Calculator</a:t>
            </a:r>
            <a:r>
              <a:rPr lang="en-US">
                <a:sym typeface="Arial"/>
              </a:rPr>
              <a:t>: tool to help small business and low emitter companies calculate annual GHG emissions</a:t>
            </a:r>
          </a:p>
          <a:p>
            <a:pPr marL="127000"/>
            <a:endParaRPr lang="en-US">
              <a:sym typeface="Arial"/>
            </a:endParaRPr>
          </a:p>
          <a:p>
            <a:endParaRPr lang="en-US"/>
          </a:p>
        </p:txBody>
      </p:sp>
    </p:spTree>
    <p:extLst>
      <p:ext uri="{BB962C8B-B14F-4D97-AF65-F5344CB8AC3E}">
        <p14:creationId xmlns:p14="http://schemas.microsoft.com/office/powerpoint/2010/main" val="3736766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237D-8E88-0379-C1B9-E1C625C9E289}"/>
              </a:ext>
            </a:extLst>
          </p:cNvPr>
          <p:cNvSpPr>
            <a:spLocks noGrp="1"/>
          </p:cNvSpPr>
          <p:nvPr>
            <p:ph type="ctrTitle"/>
          </p:nvPr>
        </p:nvSpPr>
        <p:spPr>
          <a:xfrm>
            <a:off x="313088" y="1576237"/>
            <a:ext cx="8970264" cy="1949450"/>
          </a:xfrm>
        </p:spPr>
        <p:txBody>
          <a:bodyPr/>
          <a:lstStyle/>
          <a:p>
            <a:br>
              <a:rPr lang="en-US" sz="2800" dirty="0"/>
            </a:br>
            <a:r>
              <a:rPr lang="en-US" sz="2800" dirty="0"/>
              <a:t>Thank you for your continued </a:t>
            </a:r>
            <a:br>
              <a:rPr lang="en-US" sz="2800" dirty="0"/>
            </a:br>
            <a:r>
              <a:rPr lang="en-US" sz="2800" dirty="0"/>
              <a:t>support</a:t>
            </a:r>
            <a:br>
              <a:rPr lang="en-US" sz="2800" dirty="0"/>
            </a:br>
            <a:br>
              <a:rPr lang="en-US" sz="2800" dirty="0"/>
            </a:br>
            <a:r>
              <a:rPr lang="en-US" sz="2800" dirty="0"/>
              <a:t>contact us at</a:t>
            </a:r>
            <a:br>
              <a:rPr lang="en-US" dirty="0"/>
            </a:br>
            <a:r>
              <a:rPr lang="en-US" sz="2000" dirty="0"/>
              <a:t>gsmsustainability@corning.com</a:t>
            </a:r>
          </a:p>
        </p:txBody>
      </p:sp>
    </p:spTree>
    <p:extLst>
      <p:ext uri="{BB962C8B-B14F-4D97-AF65-F5344CB8AC3E}">
        <p14:creationId xmlns:p14="http://schemas.microsoft.com/office/powerpoint/2010/main" val="344163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0B6750-F63E-0CF4-0D5F-E3B6695AD0A5}"/>
              </a:ext>
            </a:extLst>
          </p:cNvPr>
          <p:cNvSpPr>
            <a:spLocks noGrp="1"/>
          </p:cNvSpPr>
          <p:nvPr>
            <p:ph type="ctrTitle"/>
          </p:nvPr>
        </p:nvSpPr>
        <p:spPr/>
        <p:txBody>
          <a:bodyPr/>
          <a:lstStyle/>
          <a:p>
            <a:r>
              <a:rPr lang="en-US" dirty="0"/>
              <a:t>Questions</a:t>
            </a:r>
          </a:p>
        </p:txBody>
      </p:sp>
      <p:sp>
        <p:nvSpPr>
          <p:cNvPr id="7" name="Subtitle 6">
            <a:extLst>
              <a:ext uri="{FF2B5EF4-FFF2-40B4-BE49-F238E27FC236}">
                <a16:creationId xmlns:a16="http://schemas.microsoft.com/office/drawing/2014/main" id="{D6B2BA27-96CD-74C1-99CC-0989DF03C7FF}"/>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B99E779B-6E32-A39D-24C2-A078B07BBADC}"/>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1373DD1B-4E6A-03B8-E954-2F274321AF2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44</a:t>
            </a:fld>
            <a:endParaRPr lang="en-US"/>
          </a:p>
        </p:txBody>
      </p:sp>
    </p:spTree>
    <p:extLst>
      <p:ext uri="{BB962C8B-B14F-4D97-AF65-F5344CB8AC3E}">
        <p14:creationId xmlns:p14="http://schemas.microsoft.com/office/powerpoint/2010/main" val="229394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8E5B7-59B1-7903-35FF-C5917888EBB2}"/>
              </a:ext>
            </a:extLst>
          </p:cNvPr>
          <p:cNvSpPr>
            <a:spLocks noGrp="1"/>
          </p:cNvSpPr>
          <p:nvPr>
            <p:ph type="sldNum" sz="quarter" idx="12"/>
          </p:nvPr>
        </p:nvSpPr>
        <p:spPr/>
        <p:txBody>
          <a:bodyPr/>
          <a:lstStyle/>
          <a:p>
            <a:fld id="{9FBBB179-F8D5-C345-885D-36A3B3A51673}" type="slidenum">
              <a:rPr lang="en-US" smtClean="0"/>
              <a:t>5</a:t>
            </a:fld>
            <a:endParaRPr lang="en-US"/>
          </a:p>
        </p:txBody>
      </p:sp>
      <p:sp>
        <p:nvSpPr>
          <p:cNvPr id="6" name="Title 1">
            <a:extLst>
              <a:ext uri="{FF2B5EF4-FFF2-40B4-BE49-F238E27FC236}">
                <a16:creationId xmlns:a16="http://schemas.microsoft.com/office/drawing/2014/main" id="{68902E51-B05A-48AD-496A-D9967FD084A0}"/>
              </a:ext>
            </a:extLst>
          </p:cNvPr>
          <p:cNvSpPr txBox="1">
            <a:spLocks/>
          </p:cNvSpPr>
          <p:nvPr/>
        </p:nvSpPr>
        <p:spPr>
          <a:xfrm>
            <a:off x="1003221" y="9491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Agenda</a:t>
            </a:r>
          </a:p>
        </p:txBody>
      </p:sp>
      <p:sp>
        <p:nvSpPr>
          <p:cNvPr id="7" name="Text Placeholder 2">
            <a:extLst>
              <a:ext uri="{FF2B5EF4-FFF2-40B4-BE49-F238E27FC236}">
                <a16:creationId xmlns:a16="http://schemas.microsoft.com/office/drawing/2014/main" id="{0EFBE70F-1723-5641-631B-D2782B946D68}"/>
              </a:ext>
            </a:extLst>
          </p:cNvPr>
          <p:cNvSpPr txBox="1">
            <a:spLocks/>
          </p:cNvSpPr>
          <p:nvPr/>
        </p:nvSpPr>
        <p:spPr>
          <a:xfrm>
            <a:off x="139621" y="11861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dirty="0"/>
              <a:t>Scope 1 and 2 GHG Accounting</a:t>
            </a:r>
          </a:p>
        </p:txBody>
      </p:sp>
      <p:graphicFrame>
        <p:nvGraphicFramePr>
          <p:cNvPr id="8" name="Diagram 7">
            <a:extLst>
              <a:ext uri="{FF2B5EF4-FFF2-40B4-BE49-F238E27FC236}">
                <a16:creationId xmlns:a16="http://schemas.microsoft.com/office/drawing/2014/main" id="{2FFFFA5D-15A9-42E0-354C-F80486870578}"/>
              </a:ext>
            </a:extLst>
          </p:cNvPr>
          <p:cNvGraphicFramePr/>
          <p:nvPr>
            <p:extLst>
              <p:ext uri="{D42A27DB-BD31-4B8C-83A1-F6EECF244321}">
                <p14:modId xmlns:p14="http://schemas.microsoft.com/office/powerpoint/2010/main" val="2379060190"/>
              </p:ext>
            </p:extLst>
          </p:nvPr>
        </p:nvGraphicFramePr>
        <p:xfrm>
          <a:off x="1056639" y="1906464"/>
          <a:ext cx="9816446" cy="382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graphics, clipart, font, white&#10;&#10;Description automatically generated">
            <a:extLst>
              <a:ext uri="{FF2B5EF4-FFF2-40B4-BE49-F238E27FC236}">
                <a16:creationId xmlns:a16="http://schemas.microsoft.com/office/drawing/2014/main" id="{12565384-6FCF-1C70-6A53-959203EF8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16307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58CD7-DF47-212C-884A-F7C68AD64DB6}"/>
              </a:ext>
            </a:extLst>
          </p:cNvPr>
          <p:cNvSpPr>
            <a:spLocks noGrp="1"/>
          </p:cNvSpPr>
          <p:nvPr>
            <p:ph type="sldNum" sz="quarter" idx="12"/>
          </p:nvPr>
        </p:nvSpPr>
        <p:spPr/>
        <p:txBody>
          <a:bodyPr/>
          <a:lstStyle/>
          <a:p>
            <a:fld id="{9FBBB179-F8D5-C345-885D-36A3B3A51673}" type="slidenum">
              <a:rPr lang="en-US" smtClean="0"/>
              <a:t>6</a:t>
            </a:fld>
            <a:endParaRPr lang="en-US"/>
          </a:p>
        </p:txBody>
      </p:sp>
      <p:sp>
        <p:nvSpPr>
          <p:cNvPr id="6" name="Title 1">
            <a:extLst>
              <a:ext uri="{FF2B5EF4-FFF2-40B4-BE49-F238E27FC236}">
                <a16:creationId xmlns:a16="http://schemas.microsoft.com/office/drawing/2014/main" id="{1B907F62-F8D2-3F5F-E395-59833FA6456B}"/>
              </a:ext>
            </a:extLst>
          </p:cNvPr>
          <p:cNvSpPr txBox="1">
            <a:spLocks/>
          </p:cNvSpPr>
          <p:nvPr/>
        </p:nvSpPr>
        <p:spPr>
          <a:xfrm>
            <a:off x="647621" y="32609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 Webinar Objectives </a:t>
            </a:r>
          </a:p>
        </p:txBody>
      </p:sp>
      <p:sp>
        <p:nvSpPr>
          <p:cNvPr id="7" name="TextBox 6">
            <a:extLst>
              <a:ext uri="{FF2B5EF4-FFF2-40B4-BE49-F238E27FC236}">
                <a16:creationId xmlns:a16="http://schemas.microsoft.com/office/drawing/2014/main" id="{938975A6-C767-858E-BD41-483BDFFBAC57}"/>
              </a:ext>
            </a:extLst>
          </p:cNvPr>
          <p:cNvSpPr txBox="1"/>
          <p:nvPr/>
        </p:nvSpPr>
        <p:spPr>
          <a:xfrm>
            <a:off x="380953" y="2011218"/>
            <a:ext cx="6390640" cy="3391281"/>
          </a:xfrm>
          <a:prstGeom prst="rect">
            <a:avLst/>
          </a:prstGeom>
          <a:noFill/>
        </p:spPr>
        <p:txBody>
          <a:bodyPr wrap="square">
            <a:noAutofit/>
          </a:bodyPr>
          <a:lstStyle/>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Corning’s updated supplier expectations </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a:t>
            </a:r>
            <a:r>
              <a:rPr lang="en-US" b="1" dirty="0">
                <a:solidFill>
                  <a:prstClr val="black"/>
                </a:solidFill>
                <a:latin typeface="Arial"/>
              </a:rPr>
              <a:t>the process to develop a robust greenhouse gas inventory</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Understand how to calculate and report your organization’s Scope 1 and 2 emissions through CDP </a:t>
            </a:r>
          </a:p>
        </p:txBody>
      </p:sp>
      <p:pic>
        <p:nvPicPr>
          <p:cNvPr id="12" name="Picture 11">
            <a:extLst>
              <a:ext uri="{FF2B5EF4-FFF2-40B4-BE49-F238E27FC236}">
                <a16:creationId xmlns:a16="http://schemas.microsoft.com/office/drawing/2014/main" id="{147A5F07-B111-1B40-598F-5F8495D389FB}"/>
              </a:ext>
            </a:extLst>
          </p:cNvPr>
          <p:cNvPicPr>
            <a:picLocks noChangeAspect="1"/>
          </p:cNvPicPr>
          <p:nvPr/>
        </p:nvPicPr>
        <p:blipFill rotWithShape="1">
          <a:blip r:embed="rId2">
            <a:alphaModFix amt="20000"/>
          </a:blip>
          <a:srcRect l="3937"/>
          <a:stretch/>
        </p:blipFill>
        <p:spPr>
          <a:xfrm>
            <a:off x="6771593" y="0"/>
            <a:ext cx="5420407" cy="6858000"/>
          </a:xfrm>
          <a:prstGeom prst="rect">
            <a:avLst/>
          </a:prstGeom>
        </p:spPr>
      </p:pic>
    </p:spTree>
    <p:extLst>
      <p:ext uri="{BB962C8B-B14F-4D97-AF65-F5344CB8AC3E}">
        <p14:creationId xmlns:p14="http://schemas.microsoft.com/office/powerpoint/2010/main" val="52678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dirty="0"/>
              <a:t> </a:t>
            </a:r>
            <a:br>
              <a:rPr lang="en-US" dirty="0"/>
            </a:br>
            <a:br>
              <a:rPr lang="en-US" dirty="0"/>
            </a:br>
            <a:r>
              <a:rPr lang="en-US" sz="2800" dirty="0"/>
              <a:t>Corning Scope 3 Emission Program</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r>
              <a:rPr lang="en-US" dirty="0"/>
              <a:t>Adeola Adeusi</a:t>
            </a:r>
          </a:p>
          <a:p>
            <a:endParaRPr lang="en-US" dirty="0"/>
          </a:p>
        </p:txBody>
      </p:sp>
    </p:spTree>
    <p:extLst>
      <p:ext uri="{BB962C8B-B14F-4D97-AF65-F5344CB8AC3E}">
        <p14:creationId xmlns:p14="http://schemas.microsoft.com/office/powerpoint/2010/main" val="255225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fld id="{9FBBB179-F8D5-C345-885D-36A3B3A51673}" type="slidenum">
              <a:rPr lang="en-US"/>
              <a:t>8</a:t>
            </a:fld>
            <a:endParaRPr lang="en-US"/>
          </a:p>
        </p:txBody>
      </p:sp>
      <p:sp>
        <p:nvSpPr>
          <p:cNvPr id="5" name="Content Placeholder 4">
            <a:extLst>
              <a:ext uri="{FF2B5EF4-FFF2-40B4-BE49-F238E27FC236}">
                <a16:creationId xmlns:a16="http://schemas.microsoft.com/office/drawing/2014/main" id="{E6204557-7DB4-B64D-8E2B-D47FA0D6672D}"/>
              </a:ext>
            </a:extLst>
          </p:cNvPr>
          <p:cNvSpPr>
            <a:spLocks noGrp="1"/>
          </p:cNvSpPr>
          <p:nvPr>
            <p:ph idx="1"/>
          </p:nvPr>
        </p:nvSpPr>
        <p:spPr>
          <a:xfrm>
            <a:off x="530413" y="1623663"/>
            <a:ext cx="4825726" cy="4083707"/>
          </a:xfrm>
        </p:spPr>
        <p:txBody>
          <a:bodyPr/>
          <a:lstStyle/>
          <a:p>
            <a:r>
              <a:rPr lang="en-US" sz="1400">
                <a:effectLst/>
              </a:rPr>
              <a:t>At Corning, we take a long-term approach to sustainability, </a:t>
            </a:r>
            <a:br>
              <a:rPr lang="en-US" sz="1400">
                <a:effectLst/>
              </a:rPr>
            </a:br>
            <a:r>
              <a:rPr lang="en-US" sz="1400">
                <a:effectLst/>
              </a:rPr>
              <a:t>as we address key challenges of the moment and evolve to meet the needs of the future. </a:t>
            </a:r>
          </a:p>
          <a:p>
            <a:r>
              <a:rPr lang="en-US" sz="1400">
                <a:effectLst/>
              </a:rPr>
              <a:t>We think about our contributions in two categories. One is </a:t>
            </a:r>
            <a:br>
              <a:rPr lang="en-US" sz="1400">
                <a:effectLst/>
              </a:rPr>
            </a:br>
            <a:r>
              <a:rPr lang="en-US" sz="1400">
                <a:effectLst/>
              </a:rPr>
              <a:t>our </a:t>
            </a:r>
            <a:r>
              <a:rPr lang="en-US" sz="1400" b="1">
                <a:effectLst/>
              </a:rPr>
              <a:t>footprint</a:t>
            </a:r>
            <a:r>
              <a:rPr lang="en-US" sz="1400">
                <a:effectLst/>
              </a:rPr>
              <a:t> – how our actions directly affect others in </a:t>
            </a:r>
            <a:br>
              <a:rPr lang="en-US" sz="1400">
                <a:effectLst/>
              </a:rPr>
            </a:br>
            <a:r>
              <a:rPr lang="en-US" sz="1400">
                <a:effectLst/>
              </a:rPr>
              <a:t>areas such as gender pay equity and carbon emissions from our operations. The other is our </a:t>
            </a:r>
            <a:r>
              <a:rPr lang="en-US" sz="1400" b="1">
                <a:effectLst/>
              </a:rPr>
              <a:t>handprint</a:t>
            </a:r>
            <a:r>
              <a:rPr lang="en-US" sz="1400">
                <a:effectLst/>
              </a:rPr>
              <a:t> – what we enable others to do through our products and services, such as helping to deliver over 8 billion COVID-19 vaccine doses </a:t>
            </a:r>
            <a:br>
              <a:rPr lang="en-US" sz="1400">
                <a:effectLst/>
              </a:rPr>
            </a:br>
            <a:r>
              <a:rPr lang="en-US" sz="1400">
                <a:effectLst/>
              </a:rPr>
              <a:t>to date through our glass vials. </a:t>
            </a:r>
          </a:p>
          <a:p>
            <a:r>
              <a:rPr lang="en-US" sz="1400">
                <a:effectLst/>
              </a:rPr>
              <a:t>We prioritize areas where we have distinctive capabilities </a:t>
            </a:r>
            <a:br>
              <a:rPr lang="en-US" sz="1400">
                <a:effectLst/>
              </a:rPr>
            </a:br>
            <a:r>
              <a:rPr lang="en-US" sz="1400">
                <a:effectLst/>
              </a:rPr>
              <a:t>to create value for our shareholders and meaningful progress for society. We also emphasize areas where our stakeholders are looking for us to set an example – areas such as supporting human rights in our supply chain, advancing gender equity, and acting with integrity in all we do. </a:t>
            </a:r>
            <a:br>
              <a:rPr lang="en-US" sz="1400">
                <a:effectLst/>
              </a:rPr>
            </a:br>
            <a:r>
              <a:rPr lang="en-US" sz="1400">
                <a:effectLst/>
              </a:rPr>
              <a:t>Investing in these areas also makes us more resilient and supports our ability to do what we do best – innovate.  </a:t>
            </a:r>
          </a:p>
          <a:p>
            <a:endParaRPr lang="en-US" sz="1400"/>
          </a:p>
        </p:txBody>
      </p:sp>
      <p:sp>
        <p:nvSpPr>
          <p:cNvPr id="11" name="Text Placeholder 2">
            <a:extLst>
              <a:ext uri="{FF2B5EF4-FFF2-40B4-BE49-F238E27FC236}">
                <a16:creationId xmlns:a16="http://schemas.microsoft.com/office/drawing/2014/main" id="{26241E8E-C126-5AF5-BA12-90FD01FA3DAF}"/>
              </a:ext>
            </a:extLst>
          </p:cNvPr>
          <p:cNvSpPr>
            <a:spLocks noGrp="1"/>
          </p:cNvSpPr>
          <p:nvPr>
            <p:ph type="body" sz="quarter" idx="13"/>
          </p:nvPr>
        </p:nvSpPr>
        <p:spPr>
          <a:xfrm>
            <a:off x="6239791" y="1623663"/>
            <a:ext cx="4978962" cy="4381501"/>
          </a:xfrm>
        </p:spPr>
        <p:txBody>
          <a:bodyPr/>
          <a:lstStyle/>
          <a:p>
            <a:r>
              <a:rPr lang="en-US" sz="2000" b="1">
                <a:solidFill>
                  <a:schemeClr val="tx2"/>
                </a:solidFill>
                <a:effectLst/>
                <a:latin typeface="+mj-lt"/>
                <a:ea typeface="Times New Roman" panose="02020603050405020304" pitchFamily="18" charset="0"/>
              </a:rPr>
              <a:t>“Quite simply, we’ve succeeded over the long term by always working to become better versions of ourselves. We never lose sight of our purpose, our Values, and the importance of engaging with – and delivering for – key stakeholders. And that’s “our why” – we always seek to advance and apply our leadership capabilities to make a positive difference in the world.”</a:t>
            </a:r>
          </a:p>
          <a:p>
            <a:pPr>
              <a:spcAft>
                <a:spcPts val="200"/>
              </a:spcAft>
            </a:pPr>
            <a:endParaRPr lang="en-US" sz="1600" b="1">
              <a:solidFill>
                <a:schemeClr val="tx2"/>
              </a:solidFill>
              <a:latin typeface="+mj-lt"/>
              <a:ea typeface="Times New Roman" panose="02020603050405020304" pitchFamily="18" charset="0"/>
            </a:endParaRPr>
          </a:p>
          <a:p>
            <a:pPr>
              <a:spcAft>
                <a:spcPts val="200"/>
              </a:spcAft>
            </a:pPr>
            <a:r>
              <a:rPr lang="en-US" sz="1400" b="1">
                <a:effectLst/>
                <a:latin typeface="+mj-lt"/>
                <a:ea typeface="Times New Roman" panose="02020603050405020304" pitchFamily="18" charset="0"/>
              </a:rPr>
              <a:t>Wendell P. Weeks</a:t>
            </a:r>
          </a:p>
          <a:p>
            <a:pPr>
              <a:spcAft>
                <a:spcPts val="200"/>
              </a:spcAft>
            </a:pPr>
            <a:r>
              <a:rPr lang="en-US" sz="1400">
                <a:effectLst/>
                <a:ea typeface="Times New Roman" panose="02020603050405020304" pitchFamily="18" charset="0"/>
              </a:rPr>
              <a:t>Chairman and Chief Executive Officer</a:t>
            </a:r>
          </a:p>
          <a:p>
            <a:endParaRPr lang="en-US" sz="1600" b="1">
              <a:solidFill>
                <a:schemeClr val="tx2"/>
              </a:solidFill>
              <a:effectLst/>
              <a:latin typeface="+mj-lt"/>
              <a:ea typeface="Times New Roman" panose="02020603050405020304" pitchFamily="18" charset="0"/>
            </a:endParaRPr>
          </a:p>
          <a:p>
            <a:endParaRPr lang="en-US" sz="1400"/>
          </a:p>
        </p:txBody>
      </p:sp>
      <p:sp>
        <p:nvSpPr>
          <p:cNvPr id="12" name="Title 3">
            <a:extLst>
              <a:ext uri="{FF2B5EF4-FFF2-40B4-BE49-F238E27FC236}">
                <a16:creationId xmlns:a16="http://schemas.microsoft.com/office/drawing/2014/main" id="{E507812E-7DA1-FEC2-375D-1D51DD6E3A11}"/>
              </a:ext>
            </a:extLst>
          </p:cNvPr>
          <p:cNvSpPr txBox="1">
            <a:spLocks/>
          </p:cNvSpPr>
          <p:nvPr/>
        </p:nvSpPr>
        <p:spPr>
          <a:xfrm>
            <a:off x="457200" y="571500"/>
            <a:ext cx="11503152" cy="8841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solidFill>
                  <a:schemeClr val="tx1"/>
                </a:solidFill>
              </a:rPr>
              <a:t>Our Approach</a:t>
            </a:r>
          </a:p>
          <a:p>
            <a:r>
              <a:rPr lang="en-US">
                <a:solidFill>
                  <a:schemeClr val="tx1"/>
                </a:solidFill>
              </a:rPr>
              <a:t>To Sustainability</a:t>
            </a:r>
          </a:p>
        </p:txBody>
      </p:sp>
    </p:spTree>
    <p:extLst>
      <p:ext uri="{BB962C8B-B14F-4D97-AF65-F5344CB8AC3E}">
        <p14:creationId xmlns:p14="http://schemas.microsoft.com/office/powerpoint/2010/main" val="322996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0710D6-616C-129C-B493-E9A2F8B27B6D}"/>
              </a:ext>
            </a:extLst>
          </p:cNvPr>
          <p:cNvSpPr/>
          <p:nvPr/>
        </p:nvSpPr>
        <p:spPr>
          <a:xfrm>
            <a:off x="172720" y="1046480"/>
            <a:ext cx="5923280" cy="2574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solidFill>
                <a:schemeClr val="tx1"/>
              </a:solidFill>
            </a:endParaRPr>
          </a:p>
        </p:txBody>
      </p:sp>
      <p:sp>
        <p:nvSpPr>
          <p:cNvPr id="2" name="Slide Number Placeholder 1">
            <a:extLst>
              <a:ext uri="{FF2B5EF4-FFF2-40B4-BE49-F238E27FC236}">
                <a16:creationId xmlns:a16="http://schemas.microsoft.com/office/drawing/2014/main" id="{22A47EB1-BC13-4002-B347-C737541DB2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0ADE1C48-E6E9-4F04-9D95-0C6558249CCD}"/>
              </a:ext>
            </a:extLst>
          </p:cNvPr>
          <p:cNvSpPr>
            <a:spLocks noGrp="1"/>
          </p:cNvSpPr>
          <p:nvPr>
            <p:ph type="title"/>
          </p:nvPr>
        </p:nvSpPr>
        <p:spPr/>
        <p:txBody>
          <a:bodyPr/>
          <a:lstStyle/>
          <a:p>
            <a:r>
              <a:rPr lang="en-US">
                <a:solidFill>
                  <a:schemeClr val="tx1"/>
                </a:solidFill>
              </a:rPr>
              <a:t>2023 Corning Sustainability Goals</a:t>
            </a:r>
          </a:p>
        </p:txBody>
      </p:sp>
      <p:sp>
        <p:nvSpPr>
          <p:cNvPr id="11" name="TextBox 10">
            <a:extLst>
              <a:ext uri="{FF2B5EF4-FFF2-40B4-BE49-F238E27FC236}">
                <a16:creationId xmlns:a16="http://schemas.microsoft.com/office/drawing/2014/main" id="{C9395204-4E49-4B28-BB31-50CBFC4B2523}"/>
              </a:ext>
            </a:extLst>
          </p:cNvPr>
          <p:cNvSpPr txBox="1"/>
          <p:nvPr/>
        </p:nvSpPr>
        <p:spPr>
          <a:xfrm>
            <a:off x="1852038" y="1609999"/>
            <a:ext cx="4087248" cy="4832092"/>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1 and 2 greenhouse gas (GHG)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emissions 30%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3 GHG emissions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covering purchased goods and services, capital goods, fuel- and energy-related activities, and upstream transportation and distribution 17.5%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Increase our use of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renewable energy</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400% by 2030 from a 2018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assess Corning’s exposure to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2024, Corning will be generating monthly, accurate, and comprehensive water use data for our top 10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-use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2028, Corning will increase its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diversion rate to greater than 80% globally</a:t>
            </a:r>
          </a:p>
        </p:txBody>
      </p:sp>
      <p:sp>
        <p:nvSpPr>
          <p:cNvPr id="13" name="TextBox 12">
            <a:extLst>
              <a:ext uri="{FF2B5EF4-FFF2-40B4-BE49-F238E27FC236}">
                <a16:creationId xmlns:a16="http://schemas.microsoft.com/office/drawing/2014/main" id="{156A31BF-0E17-413A-86A0-BEF17A59CC25}"/>
              </a:ext>
            </a:extLst>
          </p:cNvPr>
          <p:cNvSpPr txBox="1"/>
          <p:nvPr/>
        </p:nvSpPr>
        <p:spPr>
          <a:xfrm>
            <a:off x="7855303" y="1609999"/>
            <a:ext cx="4145003" cy="4616648"/>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Corning will be generating monthly, accurate, and comprehensive landfill waste and diverted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data for our top 10 waste-generating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Certify 100% of our high-risk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suppliers as socially responsible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total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recordable case incident rate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(TRIR) within the portion of our operations that disproportionately contribute to our overall recordable injury and illness rate by at least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Encourage increased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volunteerism</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efforts year over year by supporting, rewarding, and recognizing employees’ efforts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Achieve understanding of the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Corning Code of Conduct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including how to report allegations of ethical or legal misconduct, among 100% of employees </a:t>
            </a:r>
          </a:p>
        </p:txBody>
      </p:sp>
      <p:pic>
        <p:nvPicPr>
          <p:cNvPr id="24" name="Picture 23">
            <a:extLst>
              <a:ext uri="{FF2B5EF4-FFF2-40B4-BE49-F238E27FC236}">
                <a16:creationId xmlns:a16="http://schemas.microsoft.com/office/drawing/2014/main" id="{2808F5B3-0755-4A8E-971C-EE41714EF6D4}"/>
              </a:ext>
            </a:extLst>
          </p:cNvPr>
          <p:cNvPicPr>
            <a:picLocks noChangeAspect="1"/>
          </p:cNvPicPr>
          <p:nvPr/>
        </p:nvPicPr>
        <p:blipFill>
          <a:blip r:embed="rId3"/>
          <a:stretch>
            <a:fillRect/>
          </a:stretch>
        </p:blipFill>
        <p:spPr>
          <a:xfrm>
            <a:off x="939535" y="1654864"/>
            <a:ext cx="420624" cy="420624"/>
          </a:xfrm>
          <a:prstGeom prst="rect">
            <a:avLst/>
          </a:prstGeom>
        </p:spPr>
      </p:pic>
      <p:pic>
        <p:nvPicPr>
          <p:cNvPr id="26" name="Picture 25">
            <a:extLst>
              <a:ext uri="{FF2B5EF4-FFF2-40B4-BE49-F238E27FC236}">
                <a16:creationId xmlns:a16="http://schemas.microsoft.com/office/drawing/2014/main" id="{5B3B04E6-3318-4728-BEF8-0D4DD6CFA238}"/>
              </a:ext>
            </a:extLst>
          </p:cNvPr>
          <p:cNvPicPr>
            <a:picLocks noChangeAspect="1"/>
          </p:cNvPicPr>
          <p:nvPr/>
        </p:nvPicPr>
        <p:blipFill>
          <a:blip r:embed="rId4"/>
          <a:stretch>
            <a:fillRect/>
          </a:stretch>
        </p:blipFill>
        <p:spPr>
          <a:xfrm>
            <a:off x="1412204" y="1654864"/>
            <a:ext cx="420624" cy="420624"/>
          </a:xfrm>
          <a:prstGeom prst="rect">
            <a:avLst/>
          </a:prstGeom>
        </p:spPr>
      </p:pic>
      <p:pic>
        <p:nvPicPr>
          <p:cNvPr id="4" name="Picture 3">
            <a:extLst>
              <a:ext uri="{FF2B5EF4-FFF2-40B4-BE49-F238E27FC236}">
                <a16:creationId xmlns:a16="http://schemas.microsoft.com/office/drawing/2014/main" id="{8FE6888B-7099-8E88-EE72-B99BA667012D}"/>
              </a:ext>
            </a:extLst>
          </p:cNvPr>
          <p:cNvPicPr>
            <a:picLocks noChangeAspect="1"/>
          </p:cNvPicPr>
          <p:nvPr/>
        </p:nvPicPr>
        <p:blipFill>
          <a:blip r:embed="rId5"/>
          <a:stretch>
            <a:fillRect/>
          </a:stretch>
        </p:blipFill>
        <p:spPr>
          <a:xfrm>
            <a:off x="457200" y="2498120"/>
            <a:ext cx="423984" cy="425621"/>
          </a:xfrm>
          <a:prstGeom prst="rect">
            <a:avLst/>
          </a:prstGeom>
        </p:spPr>
      </p:pic>
      <p:pic>
        <p:nvPicPr>
          <p:cNvPr id="5" name="Picture 4">
            <a:extLst>
              <a:ext uri="{FF2B5EF4-FFF2-40B4-BE49-F238E27FC236}">
                <a16:creationId xmlns:a16="http://schemas.microsoft.com/office/drawing/2014/main" id="{62814FB4-73D4-8BB0-EBE2-59784C5CE68F}"/>
              </a:ext>
            </a:extLst>
          </p:cNvPr>
          <p:cNvPicPr>
            <a:picLocks noChangeAspect="1"/>
          </p:cNvPicPr>
          <p:nvPr/>
        </p:nvPicPr>
        <p:blipFill>
          <a:blip r:embed="rId5"/>
          <a:stretch>
            <a:fillRect/>
          </a:stretch>
        </p:blipFill>
        <p:spPr>
          <a:xfrm>
            <a:off x="460810" y="1654864"/>
            <a:ext cx="423984" cy="425621"/>
          </a:xfrm>
          <a:prstGeom prst="rect">
            <a:avLst/>
          </a:prstGeom>
        </p:spPr>
      </p:pic>
      <p:pic>
        <p:nvPicPr>
          <p:cNvPr id="6" name="Picture 5">
            <a:extLst>
              <a:ext uri="{FF2B5EF4-FFF2-40B4-BE49-F238E27FC236}">
                <a16:creationId xmlns:a16="http://schemas.microsoft.com/office/drawing/2014/main" id="{0C3B103C-90A1-0075-664D-B16D7B19ACF3}"/>
              </a:ext>
            </a:extLst>
          </p:cNvPr>
          <p:cNvPicPr>
            <a:picLocks noChangeAspect="1"/>
          </p:cNvPicPr>
          <p:nvPr/>
        </p:nvPicPr>
        <p:blipFill>
          <a:blip r:embed="rId3"/>
          <a:stretch>
            <a:fillRect/>
          </a:stretch>
        </p:blipFill>
        <p:spPr>
          <a:xfrm>
            <a:off x="935064" y="2498120"/>
            <a:ext cx="420624" cy="420624"/>
          </a:xfrm>
          <a:prstGeom prst="rect">
            <a:avLst/>
          </a:prstGeom>
        </p:spPr>
      </p:pic>
      <p:pic>
        <p:nvPicPr>
          <p:cNvPr id="8" name="Picture 7">
            <a:extLst>
              <a:ext uri="{FF2B5EF4-FFF2-40B4-BE49-F238E27FC236}">
                <a16:creationId xmlns:a16="http://schemas.microsoft.com/office/drawing/2014/main" id="{1BEBD6D6-FB73-0661-4A13-0CC295B62ECA}"/>
              </a:ext>
            </a:extLst>
          </p:cNvPr>
          <p:cNvPicPr>
            <a:picLocks noChangeAspect="1"/>
          </p:cNvPicPr>
          <p:nvPr/>
        </p:nvPicPr>
        <p:blipFill>
          <a:blip r:embed="rId4"/>
          <a:stretch>
            <a:fillRect/>
          </a:stretch>
        </p:blipFill>
        <p:spPr>
          <a:xfrm>
            <a:off x="1416969" y="2498120"/>
            <a:ext cx="420624" cy="420624"/>
          </a:xfrm>
          <a:prstGeom prst="rect">
            <a:avLst/>
          </a:prstGeom>
        </p:spPr>
      </p:pic>
      <p:pic>
        <p:nvPicPr>
          <p:cNvPr id="9" name="Picture 8">
            <a:extLst>
              <a:ext uri="{FF2B5EF4-FFF2-40B4-BE49-F238E27FC236}">
                <a16:creationId xmlns:a16="http://schemas.microsoft.com/office/drawing/2014/main" id="{E599B3EB-5951-AB56-3745-4C2450A0E31A}"/>
              </a:ext>
            </a:extLst>
          </p:cNvPr>
          <p:cNvPicPr>
            <a:picLocks noChangeAspect="1"/>
          </p:cNvPicPr>
          <p:nvPr/>
        </p:nvPicPr>
        <p:blipFill>
          <a:blip r:embed="rId5"/>
          <a:stretch>
            <a:fillRect/>
          </a:stretch>
        </p:blipFill>
        <p:spPr>
          <a:xfrm>
            <a:off x="457200" y="3760165"/>
            <a:ext cx="423984" cy="425621"/>
          </a:xfrm>
          <a:prstGeom prst="rect">
            <a:avLst/>
          </a:prstGeom>
        </p:spPr>
      </p:pic>
      <p:pic>
        <p:nvPicPr>
          <p:cNvPr id="10" name="Picture 9">
            <a:extLst>
              <a:ext uri="{FF2B5EF4-FFF2-40B4-BE49-F238E27FC236}">
                <a16:creationId xmlns:a16="http://schemas.microsoft.com/office/drawing/2014/main" id="{BFBAFE38-96E9-6CBD-DE18-82DE4567147B}"/>
              </a:ext>
            </a:extLst>
          </p:cNvPr>
          <p:cNvPicPr>
            <a:picLocks noChangeAspect="1"/>
          </p:cNvPicPr>
          <p:nvPr/>
        </p:nvPicPr>
        <p:blipFill>
          <a:blip r:embed="rId3"/>
          <a:stretch>
            <a:fillRect/>
          </a:stretch>
        </p:blipFill>
        <p:spPr>
          <a:xfrm>
            <a:off x="935064" y="3760165"/>
            <a:ext cx="420624" cy="420624"/>
          </a:xfrm>
          <a:prstGeom prst="rect">
            <a:avLst/>
          </a:prstGeom>
        </p:spPr>
      </p:pic>
      <p:pic>
        <p:nvPicPr>
          <p:cNvPr id="12" name="Picture 11">
            <a:extLst>
              <a:ext uri="{FF2B5EF4-FFF2-40B4-BE49-F238E27FC236}">
                <a16:creationId xmlns:a16="http://schemas.microsoft.com/office/drawing/2014/main" id="{B352E00D-3DF6-5FED-02F2-E9E74DC41D2B}"/>
              </a:ext>
            </a:extLst>
          </p:cNvPr>
          <p:cNvPicPr>
            <a:picLocks noChangeAspect="1"/>
          </p:cNvPicPr>
          <p:nvPr/>
        </p:nvPicPr>
        <p:blipFill>
          <a:blip r:embed="rId4"/>
          <a:stretch>
            <a:fillRect/>
          </a:stretch>
        </p:blipFill>
        <p:spPr>
          <a:xfrm>
            <a:off x="1416969" y="3760165"/>
            <a:ext cx="420624" cy="420624"/>
          </a:xfrm>
          <a:prstGeom prst="rect">
            <a:avLst/>
          </a:prstGeom>
        </p:spPr>
      </p:pic>
      <p:pic>
        <p:nvPicPr>
          <p:cNvPr id="15" name="Picture 14">
            <a:extLst>
              <a:ext uri="{FF2B5EF4-FFF2-40B4-BE49-F238E27FC236}">
                <a16:creationId xmlns:a16="http://schemas.microsoft.com/office/drawing/2014/main" id="{147944EF-B315-0654-144E-ABBE942D2A0D}"/>
              </a:ext>
            </a:extLst>
          </p:cNvPr>
          <p:cNvPicPr>
            <a:picLocks noChangeAspect="1"/>
          </p:cNvPicPr>
          <p:nvPr/>
        </p:nvPicPr>
        <p:blipFill>
          <a:blip r:embed="rId6"/>
          <a:stretch>
            <a:fillRect/>
          </a:stretch>
        </p:blipFill>
        <p:spPr>
          <a:xfrm>
            <a:off x="6476671" y="2708432"/>
            <a:ext cx="420623" cy="420623"/>
          </a:xfrm>
          <a:prstGeom prst="rect">
            <a:avLst/>
          </a:prstGeom>
        </p:spPr>
      </p:pic>
      <p:pic>
        <p:nvPicPr>
          <p:cNvPr id="17" name="Picture 16">
            <a:extLst>
              <a:ext uri="{FF2B5EF4-FFF2-40B4-BE49-F238E27FC236}">
                <a16:creationId xmlns:a16="http://schemas.microsoft.com/office/drawing/2014/main" id="{E22B0B44-FA2E-8830-E34D-FA6D214C01A8}"/>
              </a:ext>
            </a:extLst>
          </p:cNvPr>
          <p:cNvPicPr>
            <a:picLocks noChangeAspect="1"/>
          </p:cNvPicPr>
          <p:nvPr/>
        </p:nvPicPr>
        <p:blipFill>
          <a:blip r:embed="rId7"/>
          <a:stretch>
            <a:fillRect/>
          </a:stretch>
        </p:blipFill>
        <p:spPr>
          <a:xfrm>
            <a:off x="6953052" y="2708432"/>
            <a:ext cx="420623" cy="422234"/>
          </a:xfrm>
          <a:prstGeom prst="rect">
            <a:avLst/>
          </a:prstGeom>
        </p:spPr>
      </p:pic>
      <p:pic>
        <p:nvPicPr>
          <p:cNvPr id="19" name="Picture 18">
            <a:extLst>
              <a:ext uri="{FF2B5EF4-FFF2-40B4-BE49-F238E27FC236}">
                <a16:creationId xmlns:a16="http://schemas.microsoft.com/office/drawing/2014/main" id="{466DF57C-C848-9610-64F6-F1ED5CB2A686}"/>
              </a:ext>
            </a:extLst>
          </p:cNvPr>
          <p:cNvPicPr>
            <a:picLocks noChangeAspect="1"/>
          </p:cNvPicPr>
          <p:nvPr/>
        </p:nvPicPr>
        <p:blipFill>
          <a:blip r:embed="rId8"/>
          <a:stretch>
            <a:fillRect/>
          </a:stretch>
        </p:blipFill>
        <p:spPr>
          <a:xfrm>
            <a:off x="7429433" y="2703540"/>
            <a:ext cx="420624" cy="425515"/>
          </a:xfrm>
          <a:prstGeom prst="rect">
            <a:avLst/>
          </a:prstGeom>
        </p:spPr>
      </p:pic>
      <p:pic>
        <p:nvPicPr>
          <p:cNvPr id="21" name="Picture 20">
            <a:extLst>
              <a:ext uri="{FF2B5EF4-FFF2-40B4-BE49-F238E27FC236}">
                <a16:creationId xmlns:a16="http://schemas.microsoft.com/office/drawing/2014/main" id="{DA34C6AD-9327-6884-50BF-B8B14AC04DAE}"/>
              </a:ext>
            </a:extLst>
          </p:cNvPr>
          <p:cNvPicPr>
            <a:picLocks noChangeAspect="1"/>
          </p:cNvPicPr>
          <p:nvPr/>
        </p:nvPicPr>
        <p:blipFill>
          <a:blip r:embed="rId9"/>
          <a:stretch>
            <a:fillRect/>
          </a:stretch>
        </p:blipFill>
        <p:spPr>
          <a:xfrm>
            <a:off x="6477943" y="4381864"/>
            <a:ext cx="420623" cy="420623"/>
          </a:xfrm>
          <a:prstGeom prst="rect">
            <a:avLst/>
          </a:prstGeom>
        </p:spPr>
      </p:pic>
      <p:pic>
        <p:nvPicPr>
          <p:cNvPr id="22" name="Picture 21">
            <a:extLst>
              <a:ext uri="{FF2B5EF4-FFF2-40B4-BE49-F238E27FC236}">
                <a16:creationId xmlns:a16="http://schemas.microsoft.com/office/drawing/2014/main" id="{A87A3019-CA40-334F-BD6B-33002FCFD003}"/>
              </a:ext>
            </a:extLst>
          </p:cNvPr>
          <p:cNvPicPr>
            <a:picLocks noChangeAspect="1"/>
          </p:cNvPicPr>
          <p:nvPr/>
        </p:nvPicPr>
        <p:blipFill>
          <a:blip r:embed="rId6"/>
          <a:stretch>
            <a:fillRect/>
          </a:stretch>
        </p:blipFill>
        <p:spPr>
          <a:xfrm>
            <a:off x="6474048" y="5225341"/>
            <a:ext cx="420623" cy="420623"/>
          </a:xfrm>
          <a:prstGeom prst="rect">
            <a:avLst/>
          </a:prstGeom>
        </p:spPr>
      </p:pic>
      <p:pic>
        <p:nvPicPr>
          <p:cNvPr id="25" name="Picture 24">
            <a:extLst>
              <a:ext uri="{FF2B5EF4-FFF2-40B4-BE49-F238E27FC236}">
                <a16:creationId xmlns:a16="http://schemas.microsoft.com/office/drawing/2014/main" id="{B690F3F5-ABF6-8EB4-4B2F-DC47F5519F02}"/>
              </a:ext>
            </a:extLst>
          </p:cNvPr>
          <p:cNvPicPr>
            <a:picLocks noChangeAspect="1"/>
          </p:cNvPicPr>
          <p:nvPr/>
        </p:nvPicPr>
        <p:blipFill>
          <a:blip r:embed="rId7"/>
          <a:stretch>
            <a:fillRect/>
          </a:stretch>
        </p:blipFill>
        <p:spPr>
          <a:xfrm>
            <a:off x="944305" y="4415695"/>
            <a:ext cx="415853" cy="422234"/>
          </a:xfrm>
          <a:prstGeom prst="rect">
            <a:avLst/>
          </a:prstGeom>
        </p:spPr>
      </p:pic>
      <p:pic>
        <p:nvPicPr>
          <p:cNvPr id="29" name="Picture 28">
            <a:extLst>
              <a:ext uri="{FF2B5EF4-FFF2-40B4-BE49-F238E27FC236}">
                <a16:creationId xmlns:a16="http://schemas.microsoft.com/office/drawing/2014/main" id="{76753FC4-3BB8-AC0D-C459-8F8174E688D8}"/>
              </a:ext>
            </a:extLst>
          </p:cNvPr>
          <p:cNvPicPr>
            <a:picLocks noChangeAspect="1"/>
          </p:cNvPicPr>
          <p:nvPr/>
        </p:nvPicPr>
        <p:blipFill>
          <a:blip r:embed="rId10"/>
          <a:stretch>
            <a:fillRect/>
          </a:stretch>
        </p:blipFill>
        <p:spPr>
          <a:xfrm>
            <a:off x="470047" y="4418808"/>
            <a:ext cx="420374" cy="420624"/>
          </a:xfrm>
          <a:prstGeom prst="rect">
            <a:avLst/>
          </a:prstGeom>
        </p:spPr>
      </p:pic>
      <p:pic>
        <p:nvPicPr>
          <p:cNvPr id="30" name="Picture 29">
            <a:extLst>
              <a:ext uri="{FF2B5EF4-FFF2-40B4-BE49-F238E27FC236}">
                <a16:creationId xmlns:a16="http://schemas.microsoft.com/office/drawing/2014/main" id="{9331B418-2E32-F58B-7C90-113EA35C52B7}"/>
              </a:ext>
            </a:extLst>
          </p:cNvPr>
          <p:cNvPicPr>
            <a:picLocks noChangeAspect="1"/>
          </p:cNvPicPr>
          <p:nvPr/>
        </p:nvPicPr>
        <p:blipFill>
          <a:blip r:embed="rId7"/>
          <a:stretch>
            <a:fillRect/>
          </a:stretch>
        </p:blipFill>
        <p:spPr>
          <a:xfrm>
            <a:off x="939835" y="5070951"/>
            <a:ext cx="415853" cy="422234"/>
          </a:xfrm>
          <a:prstGeom prst="rect">
            <a:avLst/>
          </a:prstGeom>
        </p:spPr>
      </p:pic>
      <p:pic>
        <p:nvPicPr>
          <p:cNvPr id="31" name="Picture 30">
            <a:extLst>
              <a:ext uri="{FF2B5EF4-FFF2-40B4-BE49-F238E27FC236}">
                <a16:creationId xmlns:a16="http://schemas.microsoft.com/office/drawing/2014/main" id="{B90413D3-7E8D-EFAC-CCFD-11EFDA8B24B3}"/>
              </a:ext>
            </a:extLst>
          </p:cNvPr>
          <p:cNvPicPr>
            <a:picLocks noChangeAspect="1"/>
          </p:cNvPicPr>
          <p:nvPr/>
        </p:nvPicPr>
        <p:blipFill>
          <a:blip r:embed="rId10"/>
          <a:stretch>
            <a:fillRect/>
          </a:stretch>
        </p:blipFill>
        <p:spPr>
          <a:xfrm>
            <a:off x="465577" y="5074064"/>
            <a:ext cx="420374" cy="420624"/>
          </a:xfrm>
          <a:prstGeom prst="rect">
            <a:avLst/>
          </a:prstGeom>
        </p:spPr>
      </p:pic>
      <p:pic>
        <p:nvPicPr>
          <p:cNvPr id="32" name="Picture 31">
            <a:extLst>
              <a:ext uri="{FF2B5EF4-FFF2-40B4-BE49-F238E27FC236}">
                <a16:creationId xmlns:a16="http://schemas.microsoft.com/office/drawing/2014/main" id="{CFFFC8A5-34A4-DEFC-2639-3BDB1894E2BE}"/>
              </a:ext>
            </a:extLst>
          </p:cNvPr>
          <p:cNvPicPr>
            <a:picLocks noChangeAspect="1"/>
          </p:cNvPicPr>
          <p:nvPr/>
        </p:nvPicPr>
        <p:blipFill>
          <a:blip r:embed="rId7"/>
          <a:stretch>
            <a:fillRect/>
          </a:stretch>
        </p:blipFill>
        <p:spPr>
          <a:xfrm>
            <a:off x="457200" y="5864266"/>
            <a:ext cx="420623" cy="422234"/>
          </a:xfrm>
          <a:prstGeom prst="rect">
            <a:avLst/>
          </a:prstGeom>
        </p:spPr>
      </p:pic>
      <p:pic>
        <p:nvPicPr>
          <p:cNvPr id="33" name="Picture 32">
            <a:extLst>
              <a:ext uri="{FF2B5EF4-FFF2-40B4-BE49-F238E27FC236}">
                <a16:creationId xmlns:a16="http://schemas.microsoft.com/office/drawing/2014/main" id="{3227A362-3F2C-FE05-AC26-1D69D96CB944}"/>
              </a:ext>
            </a:extLst>
          </p:cNvPr>
          <p:cNvPicPr>
            <a:picLocks noChangeAspect="1"/>
          </p:cNvPicPr>
          <p:nvPr/>
        </p:nvPicPr>
        <p:blipFill>
          <a:blip r:embed="rId7"/>
          <a:stretch>
            <a:fillRect/>
          </a:stretch>
        </p:blipFill>
        <p:spPr>
          <a:xfrm>
            <a:off x="6474048" y="1609999"/>
            <a:ext cx="420623" cy="422234"/>
          </a:xfrm>
          <a:prstGeom prst="rect">
            <a:avLst/>
          </a:prstGeom>
        </p:spPr>
      </p:pic>
      <p:pic>
        <p:nvPicPr>
          <p:cNvPr id="34" name="Picture 33">
            <a:extLst>
              <a:ext uri="{FF2B5EF4-FFF2-40B4-BE49-F238E27FC236}">
                <a16:creationId xmlns:a16="http://schemas.microsoft.com/office/drawing/2014/main" id="{A331E453-0C68-436B-E244-D2CA808A15B8}"/>
              </a:ext>
            </a:extLst>
          </p:cNvPr>
          <p:cNvPicPr>
            <a:picLocks noChangeAspect="1"/>
          </p:cNvPicPr>
          <p:nvPr/>
        </p:nvPicPr>
        <p:blipFill>
          <a:blip r:embed="rId6"/>
          <a:stretch>
            <a:fillRect/>
          </a:stretch>
        </p:blipFill>
        <p:spPr>
          <a:xfrm>
            <a:off x="6474047" y="3352661"/>
            <a:ext cx="420623" cy="420623"/>
          </a:xfrm>
          <a:prstGeom prst="rect">
            <a:avLst/>
          </a:prstGeom>
        </p:spPr>
      </p:pic>
      <p:sp>
        <p:nvSpPr>
          <p:cNvPr id="3" name="TextBox 2">
            <a:extLst>
              <a:ext uri="{FF2B5EF4-FFF2-40B4-BE49-F238E27FC236}">
                <a16:creationId xmlns:a16="http://schemas.microsoft.com/office/drawing/2014/main" id="{4E8EFDF1-A66E-4870-8FEF-FC201F2E1178}"/>
              </a:ext>
            </a:extLst>
          </p:cNvPr>
          <p:cNvSpPr txBox="1"/>
          <p:nvPr/>
        </p:nvSpPr>
        <p:spPr>
          <a:xfrm>
            <a:off x="1429078" y="437145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28" name="TextBox 27">
            <a:extLst>
              <a:ext uri="{FF2B5EF4-FFF2-40B4-BE49-F238E27FC236}">
                <a16:creationId xmlns:a16="http://schemas.microsoft.com/office/drawing/2014/main" id="{99FC561A-D757-43F6-951E-D93667D1582E}"/>
              </a:ext>
            </a:extLst>
          </p:cNvPr>
          <p:cNvSpPr txBox="1"/>
          <p:nvPr/>
        </p:nvSpPr>
        <p:spPr>
          <a:xfrm>
            <a:off x="1409746" y="5024038"/>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5" name="TextBox 34">
            <a:extLst>
              <a:ext uri="{FF2B5EF4-FFF2-40B4-BE49-F238E27FC236}">
                <a16:creationId xmlns:a16="http://schemas.microsoft.com/office/drawing/2014/main" id="{9F982D20-2C89-413C-8B32-86841ACDE0D9}"/>
              </a:ext>
            </a:extLst>
          </p:cNvPr>
          <p:cNvSpPr txBox="1"/>
          <p:nvPr/>
        </p:nvSpPr>
        <p:spPr>
          <a:xfrm>
            <a:off x="1429078" y="5867287"/>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6" name="TextBox 35">
            <a:extLst>
              <a:ext uri="{FF2B5EF4-FFF2-40B4-BE49-F238E27FC236}">
                <a16:creationId xmlns:a16="http://schemas.microsoft.com/office/drawing/2014/main" id="{4BC53F84-48E5-4F4C-8E74-B5068C27833E}"/>
              </a:ext>
            </a:extLst>
          </p:cNvPr>
          <p:cNvSpPr txBox="1"/>
          <p:nvPr/>
        </p:nvSpPr>
        <p:spPr>
          <a:xfrm>
            <a:off x="7373675" y="1609999"/>
            <a:ext cx="586931" cy="28156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7" name="TextBox 36">
            <a:extLst>
              <a:ext uri="{FF2B5EF4-FFF2-40B4-BE49-F238E27FC236}">
                <a16:creationId xmlns:a16="http://schemas.microsoft.com/office/drawing/2014/main" id="{F15508FE-3966-4055-A0C4-55C2A01A0AD7}"/>
              </a:ext>
            </a:extLst>
          </p:cNvPr>
          <p:cNvSpPr txBox="1"/>
          <p:nvPr/>
        </p:nvSpPr>
        <p:spPr>
          <a:xfrm>
            <a:off x="7373675" y="335266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Tree>
    <p:extLst>
      <p:ext uri="{BB962C8B-B14F-4D97-AF65-F5344CB8AC3E}">
        <p14:creationId xmlns:p14="http://schemas.microsoft.com/office/powerpoint/2010/main" val="220222779"/>
      </p:ext>
    </p:extLst>
  </p:cSld>
  <p:clrMapOvr>
    <a:masterClrMapping/>
  </p:clrMapOvr>
</p:sld>
</file>

<file path=ppt/theme/theme1.xml><?xml version="1.0" encoding="utf-8"?>
<a:theme xmlns:a="http://schemas.openxmlformats.org/drawingml/2006/main" name="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2.xml><?xml version="1.0" encoding="utf-8"?>
<a:theme xmlns:a="http://schemas.openxmlformats.org/drawingml/2006/main" name="1_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3.xml><?xml version="1.0" encoding="utf-8"?>
<a:theme xmlns:a="http://schemas.openxmlformats.org/drawingml/2006/main" name="Corning_Blue_Widescreen">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_301Blue_Widescreen.potx" id="{98D96009-3800-4069-A727-6E5A3BA1CBC5}" vid="{4FAC3D3D-2E5B-4D5F-B185-DE1086C83940}"/>
    </a:ext>
  </a:extLst>
</a:theme>
</file>

<file path=ppt/theme/theme4.xml><?xml version="1.0" encoding="utf-8"?>
<a:theme xmlns:a="http://schemas.openxmlformats.org/drawingml/2006/main" name="Corning Theme">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 Theme" id="{83324602-BF79-4998-B3FE-62A94E5AB01B}" vid="{4E75425E-6CA7-482C-849B-B4FC401A95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61da9b-d6e8-446f-b031-9851df60def0">
      <Terms xmlns="http://schemas.microsoft.com/office/infopath/2007/PartnerControls"/>
    </lcf76f155ced4ddcb4097134ff3c332f>
    <TaxCatchAll xmlns="90b8a70b-14d5-481d-8f4b-00f4766a6765" xsi:nil="true"/>
    <SharedWithUsers xmlns="90b8a70b-14d5-481d-8f4b-00f4766a6765">
      <UserInfo>
        <DisplayName>Bray, Stella H</DisplayName>
        <AccountId>8</AccountId>
        <AccountType/>
      </UserInfo>
      <UserInfo>
        <DisplayName>Robinson, Scott D</DisplayName>
        <AccountId>90</AccountId>
        <AccountType/>
      </UserInfo>
      <UserInfo>
        <DisplayName>Morris, Leslie</DisplayName>
        <AccountId>80</AccountId>
        <AccountType/>
      </UserInfo>
      <UserInfo>
        <DisplayName>Adeusi, Adeola Didi</DisplayName>
        <AccountId>7</AccountId>
        <AccountType/>
      </UserInfo>
      <UserInfo>
        <DisplayName>McNichols, Susan</DisplayName>
        <AccountId>35</AccountId>
        <AccountType/>
      </UserInfo>
      <UserInfo>
        <DisplayName>Satham, Ojas Adhir</DisplayName>
        <AccountId>34</AccountId>
        <AccountType/>
      </UserInfo>
      <UserInfo>
        <DisplayName>Senadheera, Lakmini</DisplayName>
        <AccountId>62</AccountId>
        <AccountType/>
      </UserInfo>
      <UserInfo>
        <DisplayName>Vincitore, Madeline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A53A353AE76645A7225ACC85A25C53" ma:contentTypeVersion="13" ma:contentTypeDescription="Create a new document." ma:contentTypeScope="" ma:versionID="9e224d72777e38c74fc655fce0462f91">
  <xsd:schema xmlns:xsd="http://www.w3.org/2001/XMLSchema" xmlns:xs="http://www.w3.org/2001/XMLSchema" xmlns:p="http://schemas.microsoft.com/office/2006/metadata/properties" xmlns:ns2="a661da9b-d6e8-446f-b031-9851df60def0" xmlns:ns3="90b8a70b-14d5-481d-8f4b-00f4766a6765" targetNamespace="http://schemas.microsoft.com/office/2006/metadata/properties" ma:root="true" ma:fieldsID="f71a460e4445c5d6788b3a7c2676588a" ns2:_="" ns3:_="">
    <xsd:import namespace="a661da9b-d6e8-446f-b031-9851df60def0"/>
    <xsd:import namespace="90b8a70b-14d5-481d-8f4b-00f4766a67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1da9b-d6e8-446f-b031-9851df60d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1eed283-2912-4ef1-8436-4aa20eef62d6"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8a70b-14d5-481d-8f4b-00f4766a67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4085be95-d662-4380-8b60-e89b7578f3c0}" ma:internalName="TaxCatchAll" ma:showField="CatchAllData" ma:web="90b8a70b-14d5-481d-8f4b-00f4766a6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E2910-E973-475A-915C-71DC59729960}">
  <ds:schemaRefs>
    <ds:schemaRef ds:uri="http://purl.org/dc/dcmitype/"/>
    <ds:schemaRef ds:uri="http://schemas.openxmlformats.org/package/2006/metadata/core-properties"/>
    <ds:schemaRef ds:uri="http://purl.org/dc/elements/1.1/"/>
    <ds:schemaRef ds:uri="90b8a70b-14d5-481d-8f4b-00f4766a6765"/>
    <ds:schemaRef ds:uri="http://schemas.microsoft.com/office/infopath/2007/PartnerControls"/>
    <ds:schemaRef ds:uri="http://purl.org/dc/terms/"/>
    <ds:schemaRef ds:uri="http://schemas.microsoft.com/office/2006/documentManagement/types"/>
    <ds:schemaRef ds:uri="a661da9b-d6e8-446f-b031-9851df60def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35659F3-FEDB-4433-9467-47ABED4F2A5E}">
  <ds:schemaRefs>
    <ds:schemaRef ds:uri="http://schemas.microsoft.com/sharepoint/v3/contenttype/forms"/>
  </ds:schemaRefs>
</ds:datastoreItem>
</file>

<file path=customXml/itemProps3.xml><?xml version="1.0" encoding="utf-8"?>
<ds:datastoreItem xmlns:ds="http://schemas.openxmlformats.org/officeDocument/2006/customXml" ds:itemID="{BFA6A7F9-45CB-4A6D-B6D9-DF3C74606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61da9b-d6e8-446f-b031-9851df60def0"/>
    <ds:schemaRef ds:uri="90b8a70b-14d5-481d-8f4b-00f4766a6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TotalTime>
  <Words>5541</Words>
  <Application>Microsoft Office PowerPoint</Application>
  <PresentationFormat>Widescreen</PresentationFormat>
  <Paragraphs>602</Paragraphs>
  <Slides>44</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arial</vt:lpstr>
      <vt:lpstr>arial</vt:lpstr>
      <vt:lpstr>Calibri</vt:lpstr>
      <vt:lpstr>Cambria Math</vt:lpstr>
      <vt:lpstr>Google Sans</vt:lpstr>
      <vt:lpstr>Lato Light</vt:lpstr>
      <vt:lpstr>Montserrat</vt:lpstr>
      <vt:lpstr>Noto Sans Symbols</vt:lpstr>
      <vt:lpstr>Open Sans</vt:lpstr>
      <vt:lpstr>Wingdings 3</vt:lpstr>
      <vt:lpstr>Corning Light</vt:lpstr>
      <vt:lpstr>1_Corning Light</vt:lpstr>
      <vt:lpstr>Corning_Blue_Widescreen</vt:lpstr>
      <vt:lpstr>Corning Theme</vt:lpstr>
      <vt:lpstr>   Corning Scope 3 Emission Program  </vt:lpstr>
      <vt:lpstr>Information security</vt:lpstr>
      <vt:lpstr>PowerPoint Presentation</vt:lpstr>
      <vt:lpstr>PowerPoint Presentation</vt:lpstr>
      <vt:lpstr>PowerPoint Presentation</vt:lpstr>
      <vt:lpstr>PowerPoint Presentation</vt:lpstr>
      <vt:lpstr>   Corning Scope 3 Emission Program  </vt:lpstr>
      <vt:lpstr>PowerPoint Presentation</vt:lpstr>
      <vt:lpstr>2023 Corning Sustainability Goals</vt:lpstr>
      <vt:lpstr>Greenhouse Gas (GHG) Emissions Reduction Goals</vt:lpstr>
      <vt:lpstr>PowerPoint Presentation</vt:lpstr>
      <vt:lpstr>PowerPoint Presentation</vt:lpstr>
      <vt:lpstr>PowerPoint Presentation</vt:lpstr>
      <vt:lpstr>PowerPoint Presentation</vt:lpstr>
      <vt:lpstr>PowerPoint Presentation</vt:lpstr>
      <vt:lpstr>Introduction to Greenhouse Gases</vt:lpstr>
      <vt:lpstr>PowerPoint Presentation</vt:lpstr>
      <vt:lpstr>PowerPoint Presentation</vt:lpstr>
      <vt:lpstr>GHG Inventory Overview </vt:lpstr>
      <vt:lpstr>PowerPoint Presentation</vt:lpstr>
      <vt:lpstr>PowerPoint Presentation</vt:lpstr>
      <vt:lpstr>PowerPoint Presentation</vt:lpstr>
      <vt:lpstr>PowerPoint Presentation</vt:lpstr>
      <vt:lpstr>PowerPoint Presentation</vt:lpstr>
      <vt:lpstr>PowerPoint Presentation</vt:lpstr>
      <vt:lpstr>GHG Calculation and CDP Reporting</vt:lpstr>
      <vt:lpstr>PowerPoint Presentation</vt:lpstr>
      <vt:lpstr>Target Questions:  Greenhouse Gas Emissions Data &amp; Energy Usage</vt:lpstr>
      <vt:lpstr>Calculate GHG Emissions – Scope 1 (C6.1)</vt:lpstr>
      <vt:lpstr>Target Questions:  Greenhouse Gas Emissions Data &amp; Energy Usage</vt:lpstr>
      <vt:lpstr>Calculate GHG Emissions – Scope 2 – Location Based (C6.3))</vt:lpstr>
      <vt:lpstr>Calculate GHG Emissions – Scope 2 – Market Based (C6.3)</vt:lpstr>
      <vt:lpstr>Target Questions:  Greenhouse Gas Emissions Data &amp; Energy Usage</vt:lpstr>
      <vt:lpstr>PowerPoint Presentation</vt:lpstr>
      <vt:lpstr>Calculating total energy use – 8.2a </vt:lpstr>
      <vt:lpstr>PowerPoint Presentation</vt:lpstr>
      <vt:lpstr>Calculating SC1.1 – Allocating Emissions</vt:lpstr>
      <vt:lpstr>Allocating Emissions by Revenue for SC1.1</vt:lpstr>
      <vt:lpstr>Allocating Emissions by Revenue for SC1.1</vt:lpstr>
      <vt:lpstr>Next Steps and Resources </vt:lpstr>
      <vt:lpstr>PowerPoint Presentation</vt:lpstr>
      <vt:lpstr>PowerPoint Presentation</vt:lpstr>
      <vt:lpstr> Thank you for your continued  support  contact us at gsmsustainability@corning.com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Adeusi, Adeola Didi</dc:creator>
  <cp:lastModifiedBy>Junglas, Hillary</cp:lastModifiedBy>
  <cp:revision>6</cp:revision>
  <dcterms:created xsi:type="dcterms:W3CDTF">2023-04-20T11:40:00Z</dcterms:created>
  <dcterms:modified xsi:type="dcterms:W3CDTF">2023-05-23T23:16:54Z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1f609096-c6bf-49f8-b2ef-2cabad61865b</vt:lpwstr>
  </property>
  <property fmtid="{D5CDD505-2E9C-101B-9397-08002B2CF9AE}" pid="3" name="CorningFullClassification">
    <vt:lpwstr>TitusReset-MIP</vt:lpwstr>
  </property>
  <property fmtid="{D5CDD505-2E9C-101B-9397-08002B2CF9AE}" pid="4" name="ContentTypeId">
    <vt:lpwstr>0x01010083A53A353AE76645A7225ACC85A25C53</vt:lpwstr>
  </property>
  <property fmtid="{D5CDD505-2E9C-101B-9397-08002B2CF9AE}" pid="5" name="MSIP_Label_94e56da1-ea92-450b-bcad-67d23f2d9181_Enabled">
    <vt:lpwstr>true</vt:lpwstr>
  </property>
  <property fmtid="{D5CDD505-2E9C-101B-9397-08002B2CF9AE}" pid="6" name="MSIP_Label_94e56da1-ea92-450b-bcad-67d23f2d9181_SetDate">
    <vt:lpwstr>2023-04-20T11:46:54Z</vt:lpwstr>
  </property>
  <property fmtid="{D5CDD505-2E9C-101B-9397-08002B2CF9AE}" pid="7" name="MSIP_Label_94e56da1-ea92-450b-bcad-67d23f2d9181_Method">
    <vt:lpwstr>Privileged</vt:lpwstr>
  </property>
  <property fmtid="{D5CDD505-2E9C-101B-9397-08002B2CF9AE}" pid="8" name="MSIP_Label_94e56da1-ea92-450b-bcad-67d23f2d9181_Name">
    <vt:lpwstr>General - Corning (L4) Not-Encrypted (Anyone)</vt:lpwstr>
  </property>
  <property fmtid="{D5CDD505-2E9C-101B-9397-08002B2CF9AE}" pid="9" name="MSIP_Label_94e56da1-ea92-450b-bcad-67d23f2d9181_SiteId">
    <vt:lpwstr>b36a1e05-4a62-442b-83cf-dbdd6d7810e4</vt:lpwstr>
  </property>
  <property fmtid="{D5CDD505-2E9C-101B-9397-08002B2CF9AE}" pid="10" name="MSIP_Label_94e56da1-ea92-450b-bcad-67d23f2d9181_ActionId">
    <vt:lpwstr>718e61c9-4f03-4f95-ac11-05e3b94e00bc</vt:lpwstr>
  </property>
  <property fmtid="{D5CDD505-2E9C-101B-9397-08002B2CF9AE}" pid="11" name="MSIP_Label_94e56da1-ea92-450b-bcad-67d23f2d9181_ContentBits">
    <vt:lpwstr>2</vt:lpwstr>
  </property>
  <property fmtid="{D5CDD505-2E9C-101B-9397-08002B2CF9AE}" pid="12" name="ClassificationContentMarkingFooterLocations">
    <vt:lpwstr>Office Theme:8\Corning Light:5\1_Corning Light:5</vt:lpwstr>
  </property>
  <property fmtid="{D5CDD505-2E9C-101B-9397-08002B2CF9AE}" pid="13" name="ClassificationContentMarkingFooterText">
    <vt:lpwstr>General - Corning (L4)</vt:lpwstr>
  </property>
  <property fmtid="{D5CDD505-2E9C-101B-9397-08002B2CF9AE}" pid="14" name="MediaServiceImageTags">
    <vt:lpwstr/>
  </property>
</Properties>
</file>